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9" r:id="rId3"/>
    <p:sldId id="258" r:id="rId4"/>
  </p:sldIdLst>
  <p:sldSz cx="48764825" cy="27435175"/>
  <p:notesSz cx="6858000" cy="9144000"/>
  <p:defaultTextStyle>
    <a:defPPr>
      <a:defRPr lang="zh-CN"/>
    </a:defPPr>
    <a:lvl1pPr marL="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1pPr>
    <a:lvl2pPr marL="182880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2pPr>
    <a:lvl3pPr marL="365760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3pPr>
    <a:lvl4pPr marL="548640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4pPr>
    <a:lvl5pPr marL="731520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5pPr>
    <a:lvl6pPr marL="914400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6pPr>
    <a:lvl7pPr marL="1097280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7pPr>
    <a:lvl8pPr marL="1280160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8pPr>
    <a:lvl9pPr marL="1463040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C7E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9776" autoAdjust="0"/>
  </p:normalViewPr>
  <p:slideViewPr>
    <p:cSldViewPr snapToGrid="0">
      <p:cViewPr varScale="1">
        <p:scale>
          <a:sx n="28" d="100"/>
          <a:sy n="28" d="100"/>
        </p:scale>
        <p:origin x="612" y="156"/>
      </p:cViewPr>
      <p:guideLst>
        <p:guide orient="horz" pos="8641"/>
        <p:guide pos="153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095603" y="4489972"/>
            <a:ext cx="36573619" cy="9551505"/>
          </a:xfrm>
        </p:spPr>
        <p:txBody>
          <a:bodyPr anchor="b"/>
          <a:lstStyle>
            <a:lvl1pPr algn="ctr">
              <a:defRPr sz="24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095603" y="14409819"/>
            <a:ext cx="36573619" cy="6623815"/>
          </a:xfrm>
        </p:spPr>
        <p:txBody>
          <a:bodyPr/>
          <a:lstStyle>
            <a:lvl1pPr marL="0" indent="0" algn="ctr">
              <a:buNone/>
              <a:defRPr sz="9600"/>
            </a:lvl1pPr>
            <a:lvl2pPr marL="1828800" indent="0" algn="ctr">
              <a:buNone/>
              <a:defRPr sz="8000"/>
            </a:lvl2pPr>
            <a:lvl3pPr marL="3657600" indent="0" algn="ctr">
              <a:buNone/>
              <a:defRPr sz="7200"/>
            </a:lvl3pPr>
            <a:lvl4pPr marL="5486400" indent="0" algn="ctr">
              <a:buNone/>
              <a:defRPr sz="6400"/>
            </a:lvl4pPr>
            <a:lvl5pPr marL="7315200" indent="0" algn="ctr">
              <a:buNone/>
              <a:defRPr sz="6400"/>
            </a:lvl5pPr>
            <a:lvl6pPr marL="9144000" indent="0" algn="ctr">
              <a:buNone/>
              <a:defRPr sz="6400"/>
            </a:lvl6pPr>
            <a:lvl7pPr marL="10972800" indent="0" algn="ctr">
              <a:buNone/>
              <a:defRPr sz="6400"/>
            </a:lvl7pPr>
            <a:lvl8pPr marL="12801600" indent="0" algn="ctr">
              <a:buNone/>
              <a:defRPr sz="6400"/>
            </a:lvl8pPr>
            <a:lvl9pPr marL="14630400" indent="0" algn="ctr">
              <a:buNone/>
              <a:defRPr sz="64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34897328" y="1460669"/>
            <a:ext cx="10514915" cy="2325004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52582" y="1460669"/>
            <a:ext cx="30935186" cy="2325004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7183" y="6839745"/>
            <a:ext cx="42059662" cy="11412269"/>
          </a:xfrm>
        </p:spPr>
        <p:txBody>
          <a:bodyPr anchor="b"/>
          <a:lstStyle>
            <a:lvl1pPr>
              <a:defRPr sz="24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327183" y="18359979"/>
            <a:ext cx="42059662" cy="6001443"/>
          </a:xfrm>
        </p:spPr>
        <p:txBody>
          <a:bodyPr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1828800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2pPr>
            <a:lvl3pPr marL="365760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3pPr>
            <a:lvl4pPr marL="5486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73152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91440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09728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28016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4630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352582" y="7303345"/>
            <a:ext cx="20725051" cy="1740736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4687192" y="7303345"/>
            <a:ext cx="20725051" cy="1740736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8933" y="1460671"/>
            <a:ext cx="42059662" cy="530286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358935" y="6725431"/>
            <a:ext cx="20629805" cy="3296029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358935" y="10021460"/>
            <a:ext cx="20629805" cy="1474005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24687193" y="6725431"/>
            <a:ext cx="20731402" cy="3296029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24687193" y="10021460"/>
            <a:ext cx="20731402" cy="1474005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8935" y="1829012"/>
            <a:ext cx="15727924" cy="6401541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731402" y="3950159"/>
            <a:ext cx="24687193" cy="19496756"/>
          </a:xfrm>
        </p:spPr>
        <p:txBody>
          <a:bodyPr/>
          <a:lstStyle>
            <a:lvl1pPr>
              <a:defRPr sz="12800"/>
            </a:lvl1pPr>
            <a:lvl2pPr>
              <a:defRPr sz="11200"/>
            </a:lvl2pPr>
            <a:lvl3pPr>
              <a:defRPr sz="96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58935" y="8230552"/>
            <a:ext cx="15727924" cy="15248117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8935" y="1829012"/>
            <a:ext cx="15727924" cy="6401541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0731402" y="3950159"/>
            <a:ext cx="24687193" cy="19496756"/>
          </a:xfrm>
        </p:spPr>
        <p:txBody>
          <a:bodyPr/>
          <a:lstStyle>
            <a:lvl1pPr marL="0" indent="0">
              <a:buNone/>
              <a:defRPr sz="12800"/>
            </a:lvl1pPr>
            <a:lvl2pPr marL="1828800" indent="0">
              <a:buNone/>
              <a:defRPr sz="11200"/>
            </a:lvl2pPr>
            <a:lvl3pPr marL="3657600" indent="0">
              <a:buNone/>
              <a:defRPr sz="9600"/>
            </a:lvl3pPr>
            <a:lvl4pPr marL="5486400" indent="0">
              <a:buNone/>
              <a:defRPr sz="8000"/>
            </a:lvl4pPr>
            <a:lvl5pPr marL="7315200" indent="0">
              <a:buNone/>
              <a:defRPr sz="8000"/>
            </a:lvl5pPr>
            <a:lvl6pPr marL="9144000" indent="0">
              <a:buNone/>
              <a:defRPr sz="8000"/>
            </a:lvl6pPr>
            <a:lvl7pPr marL="10972800" indent="0">
              <a:buNone/>
              <a:defRPr sz="8000"/>
            </a:lvl7pPr>
            <a:lvl8pPr marL="12801600" indent="0">
              <a:buNone/>
              <a:defRPr sz="8000"/>
            </a:lvl8pPr>
            <a:lvl9pPr marL="14630400" indent="0">
              <a:buNone/>
              <a:defRPr sz="8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58935" y="8230552"/>
            <a:ext cx="15727924" cy="15248117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352582" y="1460671"/>
            <a:ext cx="42059662" cy="5302866"/>
          </a:xfrm>
          <a:prstGeom prst="rect">
            <a:avLst/>
          </a:prstGeom>
        </p:spPr>
        <p:txBody>
          <a:bodyPr vert="horz" lIns="365760" tIns="182880" rIns="365760" bIns="18288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352582" y="7303345"/>
            <a:ext cx="42059662" cy="17407367"/>
          </a:xfrm>
          <a:prstGeom prst="rect">
            <a:avLst/>
          </a:prstGeom>
        </p:spPr>
        <p:txBody>
          <a:bodyPr vert="horz" lIns="365760" tIns="182880" rIns="365760" bIns="18288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352582" y="25428345"/>
            <a:ext cx="10972086" cy="1460669"/>
          </a:xfrm>
          <a:prstGeom prst="rect">
            <a:avLst/>
          </a:prstGeom>
        </p:spPr>
        <p:txBody>
          <a:bodyPr vert="horz" lIns="365760" tIns="182880" rIns="365760" bIns="18288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6153349" y="25428345"/>
            <a:ext cx="16458128" cy="1460669"/>
          </a:xfrm>
          <a:prstGeom prst="rect">
            <a:avLst/>
          </a:prstGeom>
        </p:spPr>
        <p:txBody>
          <a:bodyPr vert="horz" lIns="365760" tIns="182880" rIns="365760" bIns="18288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34440157" y="25428345"/>
            <a:ext cx="10972086" cy="1460669"/>
          </a:xfrm>
          <a:prstGeom prst="rect">
            <a:avLst/>
          </a:prstGeom>
        </p:spPr>
        <p:txBody>
          <a:bodyPr vert="horz" lIns="365760" tIns="182880" rIns="365760" bIns="18288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3657600" rtl="0" eaLnBrk="1" latinLnBrk="0" hangingPunct="1">
        <a:lnSpc>
          <a:spcPct val="90000"/>
        </a:lnSpc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0" indent="-914400" algn="l" defTabSz="3657600" rtl="0" eaLnBrk="1" latinLnBrk="0" hangingPunct="1">
        <a:lnSpc>
          <a:spcPct val="90000"/>
        </a:lnSpc>
        <a:spcBef>
          <a:spcPts val="40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4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1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0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5089" y="637614"/>
            <a:ext cx="48322894" cy="21897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65760" tIns="182880" rIns="365760" bIns="182880"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1022883" y="995795"/>
            <a:ext cx="26719060" cy="1600438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spAutoFit/>
          </a:bodyPr>
          <a:lstStyle/>
          <a:p>
            <a:r>
              <a:rPr lang="zh-CN" altLang="en-US" sz="8000" b="1" dirty="0"/>
              <a:t>浮梁县王港乡国土空间总体规划（</a:t>
            </a:r>
            <a:r>
              <a:rPr lang="en-US" altLang="zh-CN" sz="8000" b="1" dirty="0"/>
              <a:t>2021-2035</a:t>
            </a:r>
            <a:r>
              <a:rPr lang="zh-CN" altLang="en-US" sz="8000" b="1" dirty="0"/>
              <a:t>年）批后公开</a:t>
            </a:r>
            <a:endParaRPr lang="zh-CN" altLang="en-US" sz="80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38039273" y="5685064"/>
            <a:ext cx="10420771" cy="19732688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noAutofit/>
          </a:bodyPr>
          <a:lstStyle/>
          <a:p>
            <a:pPr indent="1440180">
              <a:lnSpc>
                <a:spcPct val="180000"/>
              </a:lnSpc>
            </a:pPr>
            <a:r>
              <a:rPr lang="zh-CN" altLang="en-US" sz="3600" b="1" dirty="0"/>
              <a:t>规划范围</a:t>
            </a:r>
            <a:r>
              <a:rPr lang="zh-CN" altLang="en-US" sz="3600" dirty="0"/>
              <a:t>：为王港乡行政辖区全部国土空间，总面积</a:t>
            </a:r>
            <a:r>
              <a:rPr lang="en-US" altLang="zh-CN" sz="3600" dirty="0"/>
              <a:t>91.65 </a:t>
            </a:r>
            <a:r>
              <a:rPr lang="zh-CN" altLang="en-US" sz="3600" dirty="0"/>
              <a:t>平方公里，涵盖 </a:t>
            </a:r>
            <a:r>
              <a:rPr lang="en-US" altLang="zh-CN" sz="3600" dirty="0"/>
              <a:t>7 </a:t>
            </a:r>
            <a:r>
              <a:rPr lang="zh-CN" altLang="en-US" sz="3600" dirty="0"/>
              <a:t>个村委会、</a:t>
            </a:r>
            <a:r>
              <a:rPr lang="en-US" altLang="zh-CN" sz="3600" dirty="0"/>
              <a:t>1 </a:t>
            </a:r>
            <a:r>
              <a:rPr lang="zh-CN" altLang="en-US" sz="3600" dirty="0"/>
              <a:t>个茶场、</a:t>
            </a:r>
            <a:r>
              <a:rPr lang="en-US" altLang="zh-CN" sz="3600" dirty="0"/>
              <a:t>1 </a:t>
            </a:r>
            <a:r>
              <a:rPr lang="zh-CN" altLang="en-US" sz="3600" dirty="0"/>
              <a:t>个林场、</a:t>
            </a:r>
            <a:r>
              <a:rPr lang="en-US" altLang="zh-CN" sz="3600" dirty="0"/>
              <a:t>2 </a:t>
            </a:r>
            <a:r>
              <a:rPr lang="zh-CN" altLang="en-US" sz="3600" dirty="0"/>
              <a:t>个居委会全域。</a:t>
            </a:r>
            <a:r>
              <a:rPr lang="en-US" altLang="zh-CN" sz="3600" dirty="0"/>
              <a:t>            </a:t>
            </a:r>
            <a:endParaRPr lang="en-US" altLang="zh-CN" sz="3600" dirty="0"/>
          </a:p>
          <a:p>
            <a:pPr indent="1440180">
              <a:lnSpc>
                <a:spcPct val="180000"/>
              </a:lnSpc>
            </a:pPr>
            <a:r>
              <a:rPr lang="zh-CN" altLang="en-US" sz="3600" b="1" dirty="0"/>
              <a:t>规划期限基期年：</a:t>
            </a:r>
            <a:r>
              <a:rPr lang="en-US" altLang="zh-CN" sz="3600" dirty="0"/>
              <a:t>2020 </a:t>
            </a:r>
            <a:r>
              <a:rPr lang="zh-CN" altLang="en-US" sz="3600" dirty="0"/>
              <a:t>年；近期目标年：</a:t>
            </a:r>
            <a:r>
              <a:rPr lang="en-US" altLang="zh-CN" sz="3600" dirty="0"/>
              <a:t>2025 </a:t>
            </a:r>
            <a:r>
              <a:rPr lang="zh-CN" altLang="en-US" sz="3600" dirty="0"/>
              <a:t>年；规划目标年：</a:t>
            </a:r>
            <a:r>
              <a:rPr lang="en-US" altLang="zh-CN" sz="3600" dirty="0"/>
              <a:t>2035 </a:t>
            </a:r>
            <a:r>
              <a:rPr lang="zh-CN" altLang="en-US" sz="3600" dirty="0"/>
              <a:t>年；远景展望至 </a:t>
            </a:r>
            <a:r>
              <a:rPr lang="en-US" altLang="zh-CN" sz="3600" dirty="0"/>
              <a:t>2050 </a:t>
            </a:r>
            <a:r>
              <a:rPr lang="zh-CN" altLang="en-US" sz="3600" dirty="0"/>
              <a:t>年。</a:t>
            </a:r>
            <a:endParaRPr lang="en-US" altLang="zh-CN" sz="3600" dirty="0"/>
          </a:p>
          <a:p>
            <a:pPr indent="1440180">
              <a:lnSpc>
                <a:spcPct val="180000"/>
              </a:lnSpc>
            </a:pPr>
            <a:r>
              <a:rPr lang="zh-CN" altLang="en-US" sz="3600" b="1" dirty="0"/>
              <a:t>城镇性质：</a:t>
            </a:r>
            <a:r>
              <a:rPr lang="zh-CN" altLang="en-US" sz="3600" dirty="0"/>
              <a:t>浮梁县中心城区的重要组成部分，先进陶瓷产业基地。</a:t>
            </a:r>
            <a:endParaRPr lang="en-US" altLang="zh-CN" sz="3600" dirty="0"/>
          </a:p>
          <a:p>
            <a:pPr indent="1440180">
              <a:lnSpc>
                <a:spcPct val="180000"/>
              </a:lnSpc>
            </a:pPr>
            <a:r>
              <a:rPr lang="zh-CN" altLang="en-US" sz="3600" b="1" dirty="0"/>
              <a:t>主体功能：</a:t>
            </a:r>
            <a:r>
              <a:rPr lang="zh-CN" altLang="en-US" sz="3600" dirty="0"/>
              <a:t>农产品主产区；</a:t>
            </a:r>
            <a:endParaRPr lang="en-US" altLang="zh-CN" sz="3600" dirty="0"/>
          </a:p>
          <a:p>
            <a:pPr indent="1440180">
              <a:lnSpc>
                <a:spcPct val="180000"/>
              </a:lnSpc>
            </a:pPr>
            <a:r>
              <a:rPr lang="zh-CN" altLang="en-US" sz="3600" b="1" dirty="0"/>
              <a:t>发展定位：</a:t>
            </a:r>
            <a:r>
              <a:rPr lang="zh-CN" altLang="en-US" sz="3600" dirty="0"/>
              <a:t>市县城郊以特色休闲农业、生态乡村旅游为主的乡村振兴先行区、三产融合示范区；</a:t>
            </a:r>
            <a:endParaRPr lang="en-US" altLang="zh-CN" sz="3600" dirty="0"/>
          </a:p>
          <a:p>
            <a:pPr indent="1440180">
              <a:lnSpc>
                <a:spcPct val="180000"/>
              </a:lnSpc>
            </a:pPr>
            <a:r>
              <a:rPr lang="zh-CN" altLang="en-US" sz="3600" b="1" dirty="0"/>
              <a:t>形象定位：</a:t>
            </a:r>
            <a:r>
              <a:rPr lang="zh-CN" altLang="en-US" sz="3600" dirty="0"/>
              <a:t>瓷都花果园、国际艺术村、诗意生活乡。</a:t>
            </a:r>
            <a:endParaRPr lang="en-US" altLang="zh-CN" sz="3600" dirty="0"/>
          </a:p>
          <a:p>
            <a:pPr indent="1440180">
              <a:lnSpc>
                <a:spcPct val="180000"/>
              </a:lnSpc>
            </a:pPr>
            <a:r>
              <a:rPr lang="zh-CN" altLang="en-US" sz="3600" b="1" dirty="0"/>
              <a:t>发展规模：</a:t>
            </a:r>
            <a:r>
              <a:rPr lang="zh-CN" altLang="en-US" sz="3600" dirty="0"/>
              <a:t>规划至</a:t>
            </a:r>
            <a:r>
              <a:rPr lang="en-US" altLang="zh-CN" sz="3600" dirty="0"/>
              <a:t>2035</a:t>
            </a:r>
            <a:r>
              <a:rPr lang="zh-CN" altLang="en-US" sz="3600" dirty="0"/>
              <a:t>年，王港乡乡域户籍人口为</a:t>
            </a:r>
            <a:r>
              <a:rPr lang="en-US" altLang="zh-CN" sz="3600" dirty="0"/>
              <a:t>0.91</a:t>
            </a:r>
            <a:r>
              <a:rPr lang="zh-CN" altLang="en-US" sz="3600" dirty="0"/>
              <a:t>万人，常住人口为</a:t>
            </a:r>
            <a:r>
              <a:rPr lang="en-US" altLang="zh-CN" sz="3600" dirty="0"/>
              <a:t>0.64</a:t>
            </a:r>
            <a:r>
              <a:rPr lang="zh-CN" altLang="en-US" sz="3600" dirty="0"/>
              <a:t>万人，其中镇区常住人口</a:t>
            </a:r>
            <a:r>
              <a:rPr lang="en-US" altLang="zh-CN" sz="3600" dirty="0"/>
              <a:t>0.18</a:t>
            </a:r>
            <a:r>
              <a:rPr lang="zh-CN" altLang="en-US" sz="3600" dirty="0"/>
              <a:t>万人。落实城镇开发边界面积</a:t>
            </a:r>
            <a:r>
              <a:rPr lang="en-US" altLang="zh-CN" sz="3600" dirty="0"/>
              <a:t>43.72</a:t>
            </a:r>
            <a:r>
              <a:rPr lang="zh-CN" altLang="en-US" sz="3600" dirty="0"/>
              <a:t>公顷，规划划定村庄建设边界</a:t>
            </a:r>
            <a:r>
              <a:rPr lang="en-US" altLang="zh-CN" sz="3600" dirty="0"/>
              <a:t>192.98</a:t>
            </a:r>
            <a:r>
              <a:rPr lang="zh-CN" altLang="en-US" sz="3600" dirty="0"/>
              <a:t>公顷。</a:t>
            </a:r>
            <a:r>
              <a:rPr lang="en-US" altLang="zh-CN" sz="3600" dirty="0"/>
              <a:t>            </a:t>
            </a:r>
            <a:endParaRPr lang="en-US" altLang="zh-CN" sz="3600" dirty="0"/>
          </a:p>
          <a:p>
            <a:pPr>
              <a:lnSpc>
                <a:spcPct val="150000"/>
              </a:lnSpc>
            </a:pPr>
            <a:r>
              <a:rPr lang="en-US" altLang="zh-CN" sz="3600" dirty="0"/>
              <a:t>                                                     </a:t>
            </a:r>
            <a:endParaRPr lang="zh-CN" altLang="en-US" sz="3600" dirty="0"/>
          </a:p>
        </p:txBody>
      </p:sp>
      <p:sp>
        <p:nvSpPr>
          <p:cNvPr id="14" name="矩形 13"/>
          <p:cNvSpPr/>
          <p:nvPr/>
        </p:nvSpPr>
        <p:spPr>
          <a:xfrm>
            <a:off x="18622148" y="3071409"/>
            <a:ext cx="29837897" cy="11897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65760" tIns="182880" rIns="365760" bIns="182880"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2899008" y="3050647"/>
            <a:ext cx="8823230" cy="1231250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spAutoFit/>
          </a:bodyPr>
          <a:lstStyle/>
          <a:p>
            <a:r>
              <a:rPr lang="zh-CN" altLang="en-US" sz="5600" b="1" dirty="0"/>
              <a:t>土地利用规划图</a:t>
            </a:r>
            <a:endParaRPr lang="zh-CN" altLang="en-US" sz="5600" b="1" dirty="0"/>
          </a:p>
        </p:txBody>
      </p:sp>
      <p:sp>
        <p:nvSpPr>
          <p:cNvPr id="17" name="矩形 16"/>
          <p:cNvSpPr/>
          <p:nvPr/>
        </p:nvSpPr>
        <p:spPr>
          <a:xfrm>
            <a:off x="279382" y="25438504"/>
            <a:ext cx="48322894" cy="16918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65760" tIns="182880" rIns="365760" bIns="182880"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5"/>
          <p:cNvSpPr txBox="1"/>
          <p:nvPr/>
        </p:nvSpPr>
        <p:spPr>
          <a:xfrm>
            <a:off x="2" y="25247982"/>
            <a:ext cx="5539379" cy="2072880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5600" b="1" dirty="0"/>
              <a:t> </a:t>
            </a:r>
            <a:r>
              <a:rPr lang="en-US" altLang="zh-CN" sz="4800" dirty="0"/>
              <a:t>                                                                                                                                        </a:t>
            </a:r>
            <a:endParaRPr lang="zh-CN" altLang="en-US" sz="4800" dirty="0"/>
          </a:p>
          <a:p>
            <a:pPr algn="ctr">
              <a:lnSpc>
                <a:spcPct val="150000"/>
              </a:lnSpc>
            </a:pPr>
            <a:r>
              <a:rPr lang="en-US" altLang="zh-CN" sz="4800" dirty="0"/>
              <a:t>                                                                                                                         </a:t>
            </a:r>
            <a:endParaRPr lang="zh-CN" altLang="en-US" sz="4800" dirty="0"/>
          </a:p>
        </p:txBody>
      </p:sp>
      <p:sp>
        <p:nvSpPr>
          <p:cNvPr id="20" name="文本框 6"/>
          <p:cNvSpPr txBox="1"/>
          <p:nvPr/>
        </p:nvSpPr>
        <p:spPr>
          <a:xfrm>
            <a:off x="11027964" y="25184474"/>
            <a:ext cx="4167869" cy="2072880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6400" dirty="0">
                <a:sym typeface="+mn-ea"/>
              </a:rPr>
              <a:t>                                                                                                         </a:t>
            </a:r>
            <a:endParaRPr lang="en-US" altLang="zh-CN" sz="6400" dirty="0">
              <a:sym typeface="+mn-ea"/>
            </a:endParaRPr>
          </a:p>
        </p:txBody>
      </p:sp>
      <p:sp>
        <p:nvSpPr>
          <p:cNvPr id="21" name="文本框 7"/>
          <p:cNvSpPr txBox="1"/>
          <p:nvPr/>
        </p:nvSpPr>
        <p:spPr>
          <a:xfrm>
            <a:off x="24115732" y="25286086"/>
            <a:ext cx="4167869" cy="2072880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6400" dirty="0">
                <a:sym typeface="+mn-ea"/>
              </a:rPr>
              <a:t>                                                                                                                                        </a:t>
            </a:r>
            <a:endParaRPr lang="en-US" altLang="zh-CN" sz="64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64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6400" dirty="0">
              <a:sym typeface="+mn-ea"/>
            </a:endParaRPr>
          </a:p>
        </p:txBody>
      </p:sp>
      <p:sp>
        <p:nvSpPr>
          <p:cNvPr id="22" name="文本框 8"/>
          <p:cNvSpPr txBox="1"/>
          <p:nvPr/>
        </p:nvSpPr>
        <p:spPr>
          <a:xfrm>
            <a:off x="34145537" y="25286086"/>
            <a:ext cx="14527854" cy="2072880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6400" dirty="0">
                <a:sym typeface="+mn-ea"/>
              </a:rPr>
              <a:t>                                                                                                                                     </a:t>
            </a:r>
            <a:endParaRPr lang="en-US" altLang="zh-CN" sz="64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64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6400" dirty="0">
              <a:sym typeface="+mn-ea"/>
            </a:endParaRPr>
          </a:p>
        </p:txBody>
      </p:sp>
      <p:sp>
        <p:nvSpPr>
          <p:cNvPr id="23" name="文本框 1"/>
          <p:cNvSpPr txBox="1"/>
          <p:nvPr/>
        </p:nvSpPr>
        <p:spPr>
          <a:xfrm>
            <a:off x="34148079" y="25286086"/>
            <a:ext cx="14525314" cy="2072880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5600" b="1" dirty="0">
                <a:sym typeface="+mn-ea"/>
              </a:rPr>
              <a:t>浮梁县自然资源和规划局</a:t>
            </a:r>
            <a:r>
              <a:rPr lang="en-US" altLang="zh-CN" sz="6400" b="1" dirty="0">
                <a:sym typeface="+mn-ea"/>
              </a:rPr>
              <a:t>   </a:t>
            </a:r>
            <a:r>
              <a:rPr lang="zh-CN" altLang="en-US" sz="5600" b="1" dirty="0">
                <a:sym typeface="+mn-ea"/>
              </a:rPr>
              <a:t>电话</a:t>
            </a:r>
            <a:r>
              <a:rPr lang="zh-CN" altLang="en-US" sz="6400" b="1" dirty="0">
                <a:sym typeface="+mn-ea"/>
              </a:rPr>
              <a:t>：</a:t>
            </a:r>
            <a:r>
              <a:rPr lang="en-US" altLang="zh-CN" sz="6400" b="1" dirty="0">
                <a:sym typeface="+mn-ea"/>
              </a:rPr>
              <a:t>2626625</a:t>
            </a:r>
            <a:r>
              <a:rPr lang="en-US" altLang="zh-CN" sz="6400" dirty="0">
                <a:sym typeface="+mn-ea"/>
              </a:rPr>
              <a:t>                                                                                                                                      </a:t>
            </a:r>
            <a:endParaRPr lang="en-US" altLang="zh-CN" sz="64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64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6400" dirty="0">
              <a:sym typeface="+mn-ea"/>
            </a:endParaRPr>
          </a:p>
        </p:txBody>
      </p:sp>
      <p:sp>
        <p:nvSpPr>
          <p:cNvPr id="24" name="文本框 2"/>
          <p:cNvSpPr txBox="1"/>
          <p:nvPr/>
        </p:nvSpPr>
        <p:spPr>
          <a:xfrm>
            <a:off x="11027964" y="25327496"/>
            <a:ext cx="7604265" cy="1913852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6400"/>
            </a:lvl1pPr>
          </a:lstStyle>
          <a:p>
            <a:endParaRPr lang="en-US" altLang="zh-CN" b="1" dirty="0">
              <a:sym typeface="+mn-ea"/>
            </a:endParaRPr>
          </a:p>
          <a:p>
            <a:r>
              <a:rPr lang="en-US" altLang="zh-CN" dirty="0">
                <a:sym typeface="+mn-ea"/>
              </a:rPr>
              <a:t>                                                                                                                                     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                                                                                                                                       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dirty="0">
              <a:sym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202741" y="2827347"/>
            <a:ext cx="7994429" cy="11305579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570" y="2827346"/>
            <a:ext cx="7994429" cy="11305579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2741" y="14132926"/>
            <a:ext cx="7994429" cy="11305579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32088" y="14132926"/>
            <a:ext cx="7994429" cy="11305579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5969224" y="5685064"/>
            <a:ext cx="21908531" cy="181672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2467688" y="18546061"/>
            <a:ext cx="4842935" cy="50751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5087" y="637614"/>
            <a:ext cx="48599736" cy="21897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65760" tIns="182880" rIns="365760" bIns="182880"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79382" y="25438504"/>
            <a:ext cx="48322894" cy="1691836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65760" tIns="182880" rIns="365760" bIns="182880"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79382" y="25438504"/>
            <a:ext cx="48322894" cy="16918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65760" tIns="182880" rIns="365760" bIns="182880"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981186" y="2916024"/>
            <a:ext cx="12959508" cy="11897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65760" tIns="182880" rIns="365760" bIns="182880"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4523016" y="3033837"/>
            <a:ext cx="7875847" cy="9541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5600" b="1" dirty="0"/>
              <a:t>乡域国土空间总体格局</a:t>
            </a:r>
            <a:endParaRPr lang="zh-CN" altLang="en-US" sz="5600" b="1" dirty="0"/>
          </a:p>
        </p:txBody>
      </p:sp>
      <p:sp>
        <p:nvSpPr>
          <p:cNvPr id="3" name="矩形 2"/>
          <p:cNvSpPr/>
          <p:nvPr/>
        </p:nvSpPr>
        <p:spPr>
          <a:xfrm>
            <a:off x="1266091" y="17054312"/>
            <a:ext cx="15087599" cy="5801203"/>
          </a:xfrm>
          <a:prstGeom prst="rect">
            <a:avLst/>
          </a:prstGeom>
        </p:spPr>
        <p:txBody>
          <a:bodyPr wrap="square" lIns="365760" tIns="182880" rIns="365760" bIns="18288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sz="4400" dirty="0"/>
              <a:t>构建 </a:t>
            </a:r>
            <a:r>
              <a:rPr lang="zh-CN" altLang="en-US" sz="4400" b="1" dirty="0"/>
              <a:t>“一心、两轴、三区”</a:t>
            </a:r>
            <a:r>
              <a:rPr lang="zh-CN" altLang="en-US" sz="4400" dirty="0"/>
              <a:t>国土空间总体格局：</a:t>
            </a:r>
            <a:endParaRPr lang="en-US" altLang="zh-CN" sz="4400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sz="4400" b="1" dirty="0"/>
              <a:t>一心：</a:t>
            </a:r>
            <a:r>
              <a:rPr lang="zh-CN" altLang="en-US" sz="4400" dirty="0"/>
              <a:t>王港集镇（王港村），全乡综合服务核心；</a:t>
            </a:r>
            <a:endParaRPr lang="en-US" altLang="zh-CN" sz="4400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sz="4400" b="1" dirty="0"/>
              <a:t>两轴：</a:t>
            </a:r>
            <a:r>
              <a:rPr lang="zh-CN" altLang="en-US" sz="4400" dirty="0"/>
              <a:t>新港公路乡村旅游发展轴、东河美丽乡村景观轴；</a:t>
            </a:r>
            <a:endParaRPr lang="en-US" altLang="zh-CN" sz="4400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sz="4400" b="1" dirty="0"/>
              <a:t>三区：</a:t>
            </a:r>
            <a:r>
              <a:rPr lang="zh-CN" altLang="en-US" sz="4400" dirty="0"/>
              <a:t>新港公路以北生态农业片区、港口村沿线东河休闲体验片区、大岭 </a:t>
            </a:r>
            <a:r>
              <a:rPr lang="en-US" altLang="zh-CN" sz="4400" dirty="0"/>
              <a:t>- </a:t>
            </a:r>
            <a:r>
              <a:rPr lang="zh-CN" altLang="en-US" sz="4400" dirty="0"/>
              <a:t>高沙陶瓷文化传承片区。</a:t>
            </a:r>
            <a:endParaRPr lang="zh-CN" altLang="en-US" sz="4400" dirty="0"/>
          </a:p>
        </p:txBody>
      </p:sp>
      <p:sp>
        <p:nvSpPr>
          <p:cNvPr id="11" name="矩形 10"/>
          <p:cNvSpPr/>
          <p:nvPr/>
        </p:nvSpPr>
        <p:spPr>
          <a:xfrm>
            <a:off x="32388883" y="16301320"/>
            <a:ext cx="15959203" cy="9288890"/>
          </a:xfrm>
          <a:prstGeom prst="rect">
            <a:avLst/>
          </a:prstGeom>
        </p:spPr>
        <p:txBody>
          <a:bodyPr wrap="square" lIns="365760" tIns="182880" rIns="365760" bIns="18288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sz="4400" b="1" dirty="0"/>
              <a:t>重点规划内容</a:t>
            </a:r>
            <a:endParaRPr lang="en-US" altLang="zh-CN" sz="4400" b="1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sz="4000" b="1" dirty="0"/>
              <a:t>镇村体系：</a:t>
            </a:r>
            <a:r>
              <a:rPr lang="zh-CN" altLang="en-US" sz="4000" dirty="0"/>
              <a:t>构建 “集镇 </a:t>
            </a:r>
            <a:r>
              <a:rPr lang="en-US" altLang="zh-CN" sz="4000" dirty="0"/>
              <a:t>—2 </a:t>
            </a:r>
            <a:r>
              <a:rPr lang="zh-CN" altLang="en-US" sz="4000" dirty="0"/>
              <a:t>个中心村 </a:t>
            </a:r>
            <a:r>
              <a:rPr lang="en-US" altLang="zh-CN" sz="4000" dirty="0"/>
              <a:t>—5 </a:t>
            </a:r>
            <a:r>
              <a:rPr lang="zh-CN" altLang="en-US" sz="4000" dirty="0"/>
              <a:t>个一般村” 三级体系；</a:t>
            </a:r>
            <a:endParaRPr lang="en-US" altLang="zh-CN" sz="4000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sz="4000" b="1" dirty="0"/>
              <a:t>产业布局：</a:t>
            </a:r>
            <a:r>
              <a:rPr lang="zh-CN" altLang="en-US" sz="4000" dirty="0"/>
              <a:t>打造陶瓷、休闲旅游、生态农业三大产业集群，布局手工陶瓷区、东河产业带及多个特色基地；</a:t>
            </a:r>
            <a:endParaRPr lang="en-US" altLang="zh-CN" sz="4000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sz="4000" b="1" dirty="0"/>
              <a:t>基础设施：</a:t>
            </a:r>
            <a:r>
              <a:rPr lang="zh-CN" altLang="en-US" sz="4000" dirty="0"/>
              <a:t>推进 </a:t>
            </a:r>
            <a:r>
              <a:rPr lang="en-US" altLang="zh-CN" sz="4000" dirty="0"/>
              <a:t>G351 </a:t>
            </a:r>
            <a:r>
              <a:rPr lang="zh-CN" altLang="en-US" sz="4000" dirty="0"/>
              <a:t>国道、东河绿道、昌景黄高铁配套建设，完善水电气及公共服务设施；</a:t>
            </a:r>
            <a:endParaRPr lang="en-US" altLang="zh-CN" sz="4000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sz="4000" b="1" dirty="0"/>
              <a:t>生态保护：</a:t>
            </a:r>
            <a:r>
              <a:rPr lang="zh-CN" altLang="en-US" sz="4000" dirty="0"/>
              <a:t>严守生态红线，实施矿山修复、东河治理等生态工程；</a:t>
            </a:r>
            <a:r>
              <a:rPr lang="zh-CN" altLang="en-US" sz="4000" b="1" dirty="0"/>
              <a:t>文化保护：</a:t>
            </a:r>
            <a:r>
              <a:rPr lang="zh-CN" altLang="en-US" sz="4000" dirty="0"/>
              <a:t>保护陈家坦红军亭、坑口五代窑址等 </a:t>
            </a:r>
            <a:r>
              <a:rPr lang="en-US" altLang="zh-CN" sz="4000" dirty="0"/>
              <a:t>6 </a:t>
            </a:r>
            <a:r>
              <a:rPr lang="zh-CN" altLang="en-US" sz="4000" dirty="0"/>
              <a:t>处历史文化资源，活化利用陶瓷、红色文化。</a:t>
            </a:r>
            <a:endParaRPr lang="zh-CN" altLang="en-US" sz="4000" dirty="0"/>
          </a:p>
        </p:txBody>
      </p:sp>
      <p:sp>
        <p:nvSpPr>
          <p:cNvPr id="35" name="矩形 34"/>
          <p:cNvSpPr/>
          <p:nvPr/>
        </p:nvSpPr>
        <p:spPr>
          <a:xfrm>
            <a:off x="34797191" y="2863754"/>
            <a:ext cx="11273418" cy="12104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65760" tIns="182880" rIns="365760" bIns="182880"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24"/>
          <p:cNvSpPr txBox="1"/>
          <p:nvPr/>
        </p:nvSpPr>
        <p:spPr>
          <a:xfrm>
            <a:off x="37067670" y="2884518"/>
            <a:ext cx="6746517" cy="1231106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spAutoFit/>
          </a:bodyPr>
          <a:lstStyle/>
          <a:p>
            <a:r>
              <a:rPr lang="zh-CN" altLang="en-US" sz="5600" b="1" dirty="0"/>
              <a:t>乡域综合交通规划</a:t>
            </a:r>
            <a:endParaRPr lang="zh-CN" altLang="en-US" sz="5600" b="1" dirty="0"/>
          </a:p>
        </p:txBody>
      </p:sp>
      <p:sp>
        <p:nvSpPr>
          <p:cNvPr id="37" name="文本框 9"/>
          <p:cNvSpPr txBox="1"/>
          <p:nvPr/>
        </p:nvSpPr>
        <p:spPr>
          <a:xfrm>
            <a:off x="11022883" y="995795"/>
            <a:ext cx="26719060" cy="1600625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spAutoFit/>
          </a:bodyPr>
          <a:lstStyle/>
          <a:p>
            <a:r>
              <a:rPr lang="zh-CN" altLang="en-US" sz="8000" b="1" dirty="0"/>
              <a:t>浮梁县王港乡国土空间总体规划（</a:t>
            </a:r>
            <a:r>
              <a:rPr lang="en-US" altLang="zh-CN" sz="8000" b="1" dirty="0"/>
              <a:t>2021-2035</a:t>
            </a:r>
            <a:r>
              <a:rPr lang="zh-CN" altLang="en-US" sz="8000" b="1" dirty="0"/>
              <a:t>年）批后公开</a:t>
            </a:r>
            <a:endParaRPr lang="zh-CN" altLang="en-US" sz="8000" b="1" dirty="0"/>
          </a:p>
        </p:txBody>
      </p:sp>
      <p:sp>
        <p:nvSpPr>
          <p:cNvPr id="39" name="矩形 38"/>
          <p:cNvSpPr/>
          <p:nvPr/>
        </p:nvSpPr>
        <p:spPr>
          <a:xfrm>
            <a:off x="18163516" y="2884517"/>
            <a:ext cx="12959508" cy="11897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65760" tIns="182880" rIns="365760" bIns="182880"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24"/>
          <p:cNvSpPr txBox="1"/>
          <p:nvPr/>
        </p:nvSpPr>
        <p:spPr>
          <a:xfrm>
            <a:off x="20341670" y="2981569"/>
            <a:ext cx="8752366" cy="9541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5600" b="1" dirty="0"/>
              <a:t>乡域国土空间控制线规划</a:t>
            </a:r>
            <a:endParaRPr lang="zh-CN" altLang="en-US" sz="5600" b="1" dirty="0"/>
          </a:p>
        </p:txBody>
      </p:sp>
      <p:sp>
        <p:nvSpPr>
          <p:cNvPr id="46" name="矩形 45"/>
          <p:cNvSpPr/>
          <p:nvPr/>
        </p:nvSpPr>
        <p:spPr>
          <a:xfrm>
            <a:off x="16625018" y="16854158"/>
            <a:ext cx="15370927" cy="7832529"/>
          </a:xfrm>
          <a:prstGeom prst="rect">
            <a:avLst/>
          </a:prstGeom>
        </p:spPr>
        <p:txBody>
          <a:bodyPr wrap="square" lIns="365760" tIns="182880" rIns="365760" bIns="18288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sz="4400" dirty="0"/>
              <a:t>严格落实上位规划下达的规划约束性指标，按照耕地和永久基本农田、生态保护红线、城镇开发边界的优先序统筹落实三条控制线，确保三条控制线不交叉不重叠不冲突。规划至</a:t>
            </a:r>
            <a:r>
              <a:rPr lang="en-US" altLang="zh-CN" sz="4400" dirty="0"/>
              <a:t>2035</a:t>
            </a:r>
            <a:r>
              <a:rPr lang="zh-CN" altLang="en-US" sz="4400" dirty="0"/>
              <a:t>年，王港乡：</a:t>
            </a:r>
            <a:endParaRPr lang="en-US" altLang="zh-CN" sz="4400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sz="4400" dirty="0"/>
              <a:t>永久基本农田保护面积不低于</a:t>
            </a:r>
            <a:r>
              <a:rPr lang="en-US" altLang="zh-CN" sz="4400" dirty="0"/>
              <a:t>679.94</a:t>
            </a:r>
            <a:r>
              <a:rPr lang="zh-CN" altLang="en-US" sz="4400" dirty="0"/>
              <a:t>公顷；</a:t>
            </a:r>
            <a:endParaRPr lang="en-US" altLang="zh-CN" sz="4400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sz="4400" dirty="0"/>
              <a:t>生态保护红线面积不低于</a:t>
            </a:r>
            <a:r>
              <a:rPr lang="en-US" altLang="zh-CN" sz="4400" dirty="0"/>
              <a:t>3126.17</a:t>
            </a:r>
            <a:r>
              <a:rPr lang="zh-CN" altLang="en-US" sz="4400" dirty="0"/>
              <a:t>公顷；</a:t>
            </a:r>
            <a:endParaRPr lang="en-US" altLang="zh-CN" sz="4400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sz="4400" dirty="0"/>
              <a:t>城镇开发边界面积不高于</a:t>
            </a:r>
            <a:r>
              <a:rPr lang="en-US" altLang="zh-CN" sz="4400" dirty="0"/>
              <a:t>43.72</a:t>
            </a:r>
            <a:r>
              <a:rPr lang="zh-CN" altLang="en-US" sz="4400"/>
              <a:t>公顷。</a:t>
            </a:r>
            <a:endParaRPr lang="zh-CN" altLang="en-US" sz="4400" dirty="0"/>
          </a:p>
        </p:txBody>
      </p:sp>
      <p:sp>
        <p:nvSpPr>
          <p:cNvPr id="33" name="文本框 14"/>
          <p:cNvSpPr txBox="1"/>
          <p:nvPr/>
        </p:nvSpPr>
        <p:spPr>
          <a:xfrm>
            <a:off x="34529054" y="25247982"/>
            <a:ext cx="14073224" cy="2072880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5600" b="1" dirty="0">
                <a:sym typeface="+mn-ea"/>
              </a:rPr>
              <a:t>浮梁县自然资源和规划局</a:t>
            </a:r>
            <a:r>
              <a:rPr lang="en-US" altLang="zh-CN" sz="5600" b="1" dirty="0">
                <a:sym typeface="+mn-ea"/>
              </a:rPr>
              <a:t>   </a:t>
            </a:r>
            <a:r>
              <a:rPr lang="zh-CN" altLang="en-US" sz="5600" b="1" dirty="0">
                <a:sym typeface="+mn-ea"/>
              </a:rPr>
              <a:t>电话：</a:t>
            </a:r>
            <a:r>
              <a:rPr lang="en-US" altLang="zh-CN" sz="5600" b="1" dirty="0">
                <a:sym typeface="+mn-ea"/>
              </a:rPr>
              <a:t>2626625</a:t>
            </a:r>
            <a:r>
              <a:rPr lang="en-US" altLang="zh-CN" sz="5600" dirty="0">
                <a:sym typeface="+mn-ea"/>
              </a:rPr>
              <a:t> </a:t>
            </a:r>
            <a:r>
              <a:rPr lang="en-US" altLang="zh-CN" sz="6400" dirty="0">
                <a:sym typeface="+mn-ea"/>
              </a:rPr>
              <a:t>                                                                                                                                        </a:t>
            </a:r>
            <a:endParaRPr lang="en-US" altLang="zh-CN" sz="64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64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6400" dirty="0">
              <a:sym typeface="+mn-ea"/>
            </a:endParaRPr>
          </a:p>
        </p:txBody>
      </p:sp>
      <p:sp>
        <p:nvSpPr>
          <p:cNvPr id="26" name="文本框 5"/>
          <p:cNvSpPr txBox="1"/>
          <p:nvPr/>
        </p:nvSpPr>
        <p:spPr>
          <a:xfrm>
            <a:off x="2" y="25247982"/>
            <a:ext cx="5539379" cy="2072880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6400" dirty="0"/>
              <a:t>  </a:t>
            </a:r>
            <a:r>
              <a:rPr lang="en-US" altLang="zh-CN" sz="4800" dirty="0"/>
              <a:t>                                                                                                                                     </a:t>
            </a:r>
            <a:endParaRPr lang="zh-CN" altLang="en-US" sz="4800" dirty="0"/>
          </a:p>
          <a:p>
            <a:pPr algn="ctr">
              <a:lnSpc>
                <a:spcPct val="150000"/>
              </a:lnSpc>
            </a:pPr>
            <a:r>
              <a:rPr lang="en-US" altLang="zh-CN" sz="4800" dirty="0"/>
              <a:t>                                                                                                                         </a:t>
            </a:r>
            <a:endParaRPr lang="zh-CN" altLang="en-US" sz="4800" dirty="0"/>
          </a:p>
        </p:txBody>
      </p:sp>
      <p:sp>
        <p:nvSpPr>
          <p:cNvPr id="28" name="文本框 7"/>
          <p:cNvSpPr txBox="1"/>
          <p:nvPr/>
        </p:nvSpPr>
        <p:spPr>
          <a:xfrm>
            <a:off x="24116030" y="25286335"/>
            <a:ext cx="4014470" cy="2072640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6400" dirty="0">
                <a:sym typeface="+mn-ea"/>
              </a:rPr>
              <a:t>                                                                                                                                         </a:t>
            </a:r>
            <a:endParaRPr lang="en-US" altLang="zh-CN" sz="64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64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6400" dirty="0">
              <a:sym typeface="+mn-ea"/>
            </a:endParaRPr>
          </a:p>
        </p:txBody>
      </p:sp>
      <p:sp>
        <p:nvSpPr>
          <p:cNvPr id="29" name="文本框 2"/>
          <p:cNvSpPr txBox="1"/>
          <p:nvPr/>
        </p:nvSpPr>
        <p:spPr>
          <a:xfrm>
            <a:off x="11027964" y="25327496"/>
            <a:ext cx="7604265" cy="1913852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6400"/>
            </a:lvl1pPr>
          </a:lstStyle>
          <a:p>
            <a:endParaRPr lang="en-US" altLang="zh-CN" b="1" dirty="0">
              <a:sym typeface="+mn-ea"/>
            </a:endParaRPr>
          </a:p>
          <a:p>
            <a:r>
              <a:rPr lang="en-US" altLang="zh-CN" dirty="0">
                <a:sym typeface="+mn-ea"/>
              </a:rPr>
              <a:t>                                                                                                                                     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                                                                                                                                       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dirty="0"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hqprint"/>
          <a:srcRect/>
          <a:stretch>
            <a:fillRect/>
          </a:stretch>
        </p:blipFill>
        <p:spPr>
          <a:xfrm>
            <a:off x="765671" y="4229603"/>
            <a:ext cx="15482511" cy="1254356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hqprint"/>
          <a:srcRect/>
          <a:stretch>
            <a:fillRect/>
          </a:stretch>
        </p:blipFill>
        <p:spPr>
          <a:xfrm>
            <a:off x="16906372" y="4197959"/>
            <a:ext cx="15482511" cy="125036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hqprint"/>
          <a:srcRect/>
          <a:stretch>
            <a:fillRect/>
          </a:stretch>
        </p:blipFill>
        <p:spPr>
          <a:xfrm>
            <a:off x="28129737" y="13641847"/>
            <a:ext cx="3587262" cy="29893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hqprint"/>
          <a:srcRect/>
          <a:stretch>
            <a:fillRect/>
          </a:stretch>
        </p:blipFill>
        <p:spPr>
          <a:xfrm>
            <a:off x="32781821" y="4210533"/>
            <a:ext cx="15566265" cy="125626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77777" t="33916" r="7243" b="33669"/>
          <a:stretch>
            <a:fillRect/>
          </a:stretch>
        </p:blipFill>
        <p:spPr>
          <a:xfrm>
            <a:off x="45262800" y="12418143"/>
            <a:ext cx="2736354" cy="418687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3691</Words>
  <Application>WPS 演示</Application>
  <PresentationFormat>自定义</PresentationFormat>
  <Paragraphs>68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9" baseType="lpstr">
      <vt:lpstr>Arial</vt:lpstr>
      <vt:lpstr>宋体</vt:lpstr>
      <vt:lpstr>Wingdings</vt:lpstr>
      <vt:lpstr>Calibri</vt:lpstr>
      <vt:lpstr>微软雅黑</vt:lpstr>
      <vt:lpstr>Arial Unicode MS</vt:lpstr>
      <vt:lpstr>WPS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103</cp:revision>
  <dcterms:created xsi:type="dcterms:W3CDTF">2023-08-09T12:44:00Z</dcterms:created>
  <dcterms:modified xsi:type="dcterms:W3CDTF">2026-05-27T02:22:30Z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30BAFC5202E2431DA211264565428EB2_13</vt:lpwstr>
  </property>
  <property fmtid="{D5CDD505-2E9C-101B-9397-08002B2CF9AE}" pid="3" name="KSOProductBuildVer">
    <vt:lpwstr>2052-11.8.2.8959</vt:lpwstr>
  </property>
</Properties>
</file>