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6"/>
  </p:handoutMasterIdLst>
  <p:sldIdLst>
    <p:sldId id="263" r:id="rId3"/>
    <p:sldId id="264" r:id="rId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DFE"/>
    <a:srgbClr val="C7E7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883" autoAdjust="0"/>
  </p:normalViewPr>
  <p:slideViewPr>
    <p:cSldViewPr snapToGrid="0" showGuides="1">
      <p:cViewPr>
        <p:scale>
          <a:sx n="75" d="100"/>
          <a:sy n="75" d="100"/>
        </p:scale>
        <p:origin x="-1896" y="-888"/>
      </p:cViewPr>
      <p:guideLst>
        <p:guide orient="horz" pos="22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275" y="159385"/>
            <a:ext cx="12081510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6295390"/>
            <a:ext cx="13849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               </a:t>
            </a:r>
            <a:endParaRPr lang="zh-CN" altLang="en-US" sz="1200"/>
          </a:p>
          <a:p>
            <a:pPr indent="0" algn="ctr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</a:t>
            </a:r>
            <a:endParaRPr lang="zh-CN" alt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029325" y="63080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</a:t>
            </a:r>
            <a:r>
              <a:rPr lang="en-US" altLang="zh-CN" sz="1600" b="1" dirty="0">
                <a:sym typeface="+mn-ea"/>
              </a:rPr>
              <a:t>                                                                                                                   </a:t>
            </a:r>
            <a:endParaRPr lang="en-US" altLang="zh-CN" sz="1600" b="1" dirty="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41395" y="248920"/>
            <a:ext cx="61296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 smtClean="0"/>
              <a:t>浮梁县江村乡城镇开发边界内详细规划批后公</a:t>
            </a:r>
            <a:r>
              <a:rPr lang="zh-CN" altLang="en-US" sz="2000" b="1" dirty="0"/>
              <a:t>开</a:t>
            </a:r>
            <a:endParaRPr lang="zh-CN" altLang="en-US" sz="2000" b="1" dirty="0"/>
          </a:p>
        </p:txBody>
      </p:sp>
      <p:sp>
        <p:nvSpPr>
          <p:cNvPr id="14" name="矩形 13"/>
          <p:cNvSpPr/>
          <p:nvPr/>
        </p:nvSpPr>
        <p:spPr>
          <a:xfrm>
            <a:off x="6256020" y="767715"/>
            <a:ext cx="5859780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8225287" y="762573"/>
            <a:ext cx="220595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土地利用规划图</a:t>
            </a:r>
            <a:endParaRPr lang="zh-CN" altLang="en-US" sz="1400" b="1" dirty="0"/>
          </a:p>
        </p:txBody>
      </p:sp>
      <p:sp>
        <p:nvSpPr>
          <p:cNvPr id="20" name="文本框 19"/>
          <p:cNvSpPr txBox="1"/>
          <p:nvPr/>
        </p:nvSpPr>
        <p:spPr>
          <a:xfrm>
            <a:off x="6412230" y="5406390"/>
            <a:ext cx="5546725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000" b="1" dirty="0" smtClean="0">
                <a:sym typeface="+mn-ea"/>
              </a:rPr>
              <a:t>用</a:t>
            </a:r>
            <a:r>
              <a:rPr lang="zh-CN" altLang="en-US" sz="1000" b="1" dirty="0">
                <a:sym typeface="+mn-ea"/>
              </a:rPr>
              <a:t>地</a:t>
            </a:r>
            <a:r>
              <a:rPr lang="zh-CN" altLang="en-US" sz="1000" b="1" dirty="0" smtClean="0">
                <a:sym typeface="+mn-ea"/>
              </a:rPr>
              <a:t>布局：</a:t>
            </a:r>
            <a:r>
              <a:rPr altLang="zh-CN" sz="1000" dirty="0">
                <a:sym typeface="+mn-ea"/>
              </a:rPr>
              <a:t>居住用地10.53h㎡，占规划用地的66.18%；公共管理与公共服务设施用地2.21h㎡，占总用地的</a:t>
            </a:r>
            <a:r>
              <a:rPr lang="en-US" sz="1000" dirty="0">
                <a:sym typeface="+mn-ea"/>
              </a:rPr>
              <a:t>13.89</a:t>
            </a:r>
            <a:r>
              <a:rPr altLang="zh-CN" sz="1000" dirty="0">
                <a:sym typeface="+mn-ea"/>
              </a:rPr>
              <a:t>%；商业服务业用地</a:t>
            </a:r>
            <a:r>
              <a:rPr lang="en-US" sz="1000" dirty="0">
                <a:sym typeface="+mn-ea"/>
              </a:rPr>
              <a:t>0.37</a:t>
            </a:r>
            <a:r>
              <a:rPr altLang="zh-CN" sz="1000" dirty="0">
                <a:sym typeface="+mn-ea"/>
              </a:rPr>
              <a:t>h㎡，占总用地的</a:t>
            </a:r>
            <a:r>
              <a:rPr lang="en-US" sz="1000" dirty="0">
                <a:sym typeface="+mn-ea"/>
              </a:rPr>
              <a:t>2.33</a:t>
            </a:r>
            <a:r>
              <a:rPr altLang="zh-CN" sz="1000" dirty="0">
                <a:sym typeface="+mn-ea"/>
              </a:rPr>
              <a:t>%；交通运输用地</a:t>
            </a:r>
            <a:r>
              <a:rPr lang="en-US" sz="1000" dirty="0">
                <a:sym typeface="+mn-ea"/>
              </a:rPr>
              <a:t>2.25</a:t>
            </a:r>
            <a:r>
              <a:rPr altLang="zh-CN" sz="1000" dirty="0">
                <a:sym typeface="+mn-ea"/>
              </a:rPr>
              <a:t>h㎡，占总用地的</a:t>
            </a:r>
            <a:r>
              <a:rPr lang="en-US" sz="1000" dirty="0">
                <a:sym typeface="+mn-ea"/>
              </a:rPr>
              <a:t>14.14</a:t>
            </a:r>
            <a:r>
              <a:rPr altLang="zh-CN" sz="1000" dirty="0">
                <a:sym typeface="+mn-ea"/>
              </a:rPr>
              <a:t>%；公用设施用地</a:t>
            </a:r>
            <a:r>
              <a:rPr lang="en-US" sz="1000" dirty="0">
                <a:sym typeface="+mn-ea"/>
              </a:rPr>
              <a:t>0.02</a:t>
            </a:r>
            <a:r>
              <a:rPr altLang="zh-CN" sz="1000" dirty="0">
                <a:sym typeface="+mn-ea"/>
              </a:rPr>
              <a:t>h㎡，占总用地的</a:t>
            </a:r>
            <a:r>
              <a:rPr lang="en-US" sz="1000" dirty="0">
                <a:sym typeface="+mn-ea"/>
              </a:rPr>
              <a:t>0.13</a:t>
            </a:r>
            <a:r>
              <a:rPr altLang="zh-CN" sz="1000" dirty="0">
                <a:sym typeface="+mn-ea"/>
              </a:rPr>
              <a:t>%；</a:t>
            </a:r>
            <a:r>
              <a:rPr lang="zh-CN" sz="1000" dirty="0">
                <a:sym typeface="+mn-ea"/>
              </a:rPr>
              <a:t>绿地与开敞空间用地</a:t>
            </a:r>
            <a:r>
              <a:rPr lang="en-US" altLang="zh-CN" sz="1000" dirty="0">
                <a:sym typeface="+mn-ea"/>
              </a:rPr>
              <a:t>3.76</a:t>
            </a:r>
            <a:r>
              <a:rPr altLang="zh-CN" sz="1000" dirty="0">
                <a:sym typeface="+mn-ea"/>
              </a:rPr>
              <a:t>h㎡</a:t>
            </a:r>
            <a:r>
              <a:rPr lang="zh-CN" sz="1000" dirty="0">
                <a:sym typeface="+mn-ea"/>
              </a:rPr>
              <a:t>，占总用地</a:t>
            </a:r>
            <a:r>
              <a:rPr lang="en-US" altLang="zh-CN" sz="1000" dirty="0">
                <a:sym typeface="+mn-ea"/>
              </a:rPr>
              <a:t>7.33%</a:t>
            </a:r>
            <a:r>
              <a:rPr lang="zh-CN" altLang="en-US" sz="1000" dirty="0">
                <a:sym typeface="+mn-ea"/>
              </a:rPr>
              <a:t>；</a:t>
            </a:r>
            <a:endParaRPr lang="zh-CN" sz="1000" dirty="0">
              <a:sym typeface="+mn-ea"/>
            </a:endParaRPr>
          </a:p>
          <a:p>
            <a:pPr indent="360045" algn="l" fontAlgn="auto">
              <a:lnSpc>
                <a:spcPct val="200000"/>
              </a:lnSpc>
              <a:buClrTx/>
              <a:buSzTx/>
              <a:buFontTx/>
              <a:buNone/>
            </a:pPr>
            <a:endParaRPr lang="zh-CN" altLang="zh-CN" sz="1000" dirty="0"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850" y="755015"/>
            <a:ext cx="6026150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2302007" y="742253"/>
            <a:ext cx="2205951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 smtClean="0"/>
              <a:t>总规及详规批复文件</a:t>
            </a:r>
            <a:endParaRPr lang="zh-CN" altLang="en-US" sz="1400" b="1" dirty="0" smtClean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rcRect t="5866" b="2909"/>
          <a:stretch>
            <a:fillRect/>
          </a:stretch>
        </p:blipFill>
        <p:spPr>
          <a:xfrm>
            <a:off x="862965" y="1153795"/>
            <a:ext cx="2292350" cy="24295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05" y="3639185"/>
            <a:ext cx="1931670" cy="26638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2629"/>
          <a:stretch>
            <a:fillRect/>
          </a:stretch>
        </p:blipFill>
        <p:spPr>
          <a:xfrm>
            <a:off x="3264535" y="3733800"/>
            <a:ext cx="2042795" cy="258699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t="3797" b="2464"/>
          <a:stretch>
            <a:fillRect/>
          </a:stretch>
        </p:blipFill>
        <p:spPr>
          <a:xfrm>
            <a:off x="3264535" y="1100455"/>
            <a:ext cx="2102485" cy="2680970"/>
          </a:xfrm>
          <a:prstGeom prst="rect">
            <a:avLst/>
          </a:prstGeom>
        </p:spPr>
      </p:pic>
      <p:pic>
        <p:nvPicPr>
          <p:cNvPr id="12" name="图片 11" descr="12土地利用规划图"/>
          <p:cNvPicPr>
            <a:picLocks noChangeAspect="1"/>
          </p:cNvPicPr>
          <p:nvPr/>
        </p:nvPicPr>
        <p:blipFill>
          <a:blip r:embed="rId5"/>
          <a:srcRect l="4104" t="11009" r="3895" b="19463"/>
          <a:stretch>
            <a:fillRect/>
          </a:stretch>
        </p:blipFill>
        <p:spPr>
          <a:xfrm>
            <a:off x="7242810" y="1125855"/>
            <a:ext cx="3947160" cy="4225290"/>
          </a:xfrm>
          <a:prstGeom prst="rect">
            <a:avLst/>
          </a:prstGeom>
        </p:spPr>
      </p:pic>
      <p:pic>
        <p:nvPicPr>
          <p:cNvPr id="13" name="图片 12" descr="12土地利用规划图"/>
          <p:cNvPicPr>
            <a:picLocks noChangeAspect="1"/>
          </p:cNvPicPr>
          <p:nvPr/>
        </p:nvPicPr>
        <p:blipFill>
          <a:blip r:embed="rId5"/>
          <a:srcRect l="8707" t="82690" r="38277" b="5179"/>
          <a:stretch>
            <a:fillRect/>
          </a:stretch>
        </p:blipFill>
        <p:spPr>
          <a:xfrm>
            <a:off x="7242810" y="4801870"/>
            <a:ext cx="1693545" cy="54927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8537575" y="6320790"/>
            <a:ext cx="363156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ym typeface="+mn-ea"/>
              </a:rPr>
              <a:t>浮梁县自然资源和规划局</a:t>
            </a:r>
            <a:r>
              <a:rPr lang="en-US" altLang="zh-CN" sz="1600" b="1" dirty="0">
                <a:sym typeface="+mn-ea"/>
              </a:rPr>
              <a:t>   </a:t>
            </a:r>
            <a:r>
              <a:rPr lang="zh-CN" altLang="en-US" sz="1400" b="1" dirty="0">
                <a:sym typeface="+mn-ea"/>
              </a:rPr>
              <a:t>电话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2626625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600970" y="738628"/>
            <a:ext cx="2591030" cy="3642871"/>
            <a:chOff x="9600970" y="738628"/>
            <a:chExt cx="2591030" cy="3642871"/>
          </a:xfrm>
        </p:grpSpPr>
        <p:sp>
          <p:nvSpPr>
            <p:cNvPr id="38" name="矩形 37"/>
            <p:cNvSpPr/>
            <p:nvPr/>
          </p:nvSpPr>
          <p:spPr>
            <a:xfrm>
              <a:off x="9600971" y="738628"/>
              <a:ext cx="2591029" cy="1081705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9600971" y="2132856"/>
              <a:ext cx="2591029" cy="476994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9600970" y="2641675"/>
              <a:ext cx="2591029" cy="513482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9600970" y="3177456"/>
              <a:ext cx="2591029" cy="1204043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9600971" y="1844824"/>
              <a:ext cx="2591029" cy="260200"/>
            </a:xfrm>
            <a:prstGeom prst="rect">
              <a:avLst/>
            </a:prstGeom>
            <a:solidFill>
              <a:srgbClr val="C7E7FE">
                <a:alpha val="7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41274" y="159385"/>
            <a:ext cx="12150725" cy="54737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9850" y="6358890"/>
            <a:ext cx="12081510" cy="422910"/>
          </a:xfrm>
          <a:prstGeom prst="rect">
            <a:avLst/>
          </a:prstGeom>
          <a:solidFill>
            <a:srgbClr val="C7E7F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0" y="6295390"/>
            <a:ext cx="13849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1400" b="1"/>
              <a:t> </a:t>
            </a:r>
            <a:r>
              <a:rPr lang="en-US" altLang="zh-CN" sz="1200"/>
              <a:t>                                                                                                                                        </a:t>
            </a:r>
            <a:endParaRPr lang="zh-CN" altLang="en-US" sz="1200"/>
          </a:p>
          <a:p>
            <a:pPr indent="0" algn="ctr" fontAlgn="auto">
              <a:lnSpc>
                <a:spcPct val="150000"/>
              </a:lnSpc>
            </a:pPr>
            <a:r>
              <a:rPr lang="en-US" altLang="zh-CN" sz="1200"/>
              <a:t>                                                                                                                         </a:t>
            </a:r>
            <a:endParaRPr lang="zh-CN" altLang="en-US" sz="1200"/>
          </a:p>
        </p:txBody>
      </p:sp>
      <p:sp>
        <p:nvSpPr>
          <p:cNvPr id="8" name="文本框 7"/>
          <p:cNvSpPr txBox="1"/>
          <p:nvPr/>
        </p:nvSpPr>
        <p:spPr>
          <a:xfrm>
            <a:off x="2757170" y="62953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29325" y="6308090"/>
            <a:ext cx="104203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36940" y="6320790"/>
            <a:ext cx="3632200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100" y="738505"/>
            <a:ext cx="474662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029835" y="738505"/>
            <a:ext cx="4498975" cy="297180"/>
          </a:xfrm>
          <a:prstGeom prst="rect">
            <a:avLst/>
          </a:prstGeom>
          <a:solidFill>
            <a:srgbClr val="C7E7FE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6612667" y="722643"/>
            <a:ext cx="155536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400" b="1" dirty="0" smtClean="0"/>
              <a:t>道路系统规划图</a:t>
            </a:r>
            <a:endParaRPr lang="zh-CN" altLang="en-US" sz="1400" b="1" dirty="0"/>
          </a:p>
        </p:txBody>
      </p:sp>
      <p:sp>
        <p:nvSpPr>
          <p:cNvPr id="27" name="任意多边形 26"/>
          <p:cNvSpPr/>
          <p:nvPr/>
        </p:nvSpPr>
        <p:spPr>
          <a:xfrm flipH="1">
            <a:off x="9554553" y="706755"/>
            <a:ext cx="46418" cy="5652135"/>
          </a:xfrm>
          <a:custGeom>
            <a:avLst/>
            <a:gdLst>
              <a:gd name="connsiteX0" fmla="*/ 0 w 0"/>
              <a:gd name="connsiteY0" fmla="*/ 0 h 5524500"/>
              <a:gd name="connsiteX1" fmla="*/ 0 w 0"/>
              <a:gd name="connsiteY1" fmla="*/ 5524500 h 552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5524500">
                <a:moveTo>
                  <a:pt x="0" y="0"/>
                </a:moveTo>
                <a:lnTo>
                  <a:pt x="0" y="5524500"/>
                </a:lnTo>
              </a:path>
            </a:pathLst>
          </a:cu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9"/>
          <p:cNvSpPr txBox="1"/>
          <p:nvPr/>
        </p:nvSpPr>
        <p:spPr>
          <a:xfrm>
            <a:off x="3719195" y="248920"/>
            <a:ext cx="61309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 b="1" dirty="0" smtClean="0"/>
              <a:t>浮梁县</a:t>
            </a:r>
            <a:r>
              <a:rPr lang="zh-CN" altLang="en-US" sz="2000" b="1" dirty="0" smtClean="0">
                <a:sym typeface="+mn-ea"/>
              </a:rPr>
              <a:t>江村乡城镇开发边界内</a:t>
            </a:r>
            <a:r>
              <a:rPr lang="zh-CN" altLang="en-US" sz="2000" b="1" dirty="0" smtClean="0"/>
              <a:t>详细规划批后公</a:t>
            </a:r>
            <a:r>
              <a:rPr lang="zh-CN" altLang="en-US" sz="2000" b="1" dirty="0"/>
              <a:t>开</a:t>
            </a:r>
            <a:endParaRPr lang="zh-CN" altLang="en-US" sz="2000" b="1" dirty="0"/>
          </a:p>
        </p:txBody>
      </p:sp>
      <p:sp>
        <p:nvSpPr>
          <p:cNvPr id="42" name="文本框 24"/>
          <p:cNvSpPr txBox="1"/>
          <p:nvPr/>
        </p:nvSpPr>
        <p:spPr>
          <a:xfrm>
            <a:off x="1713865" y="738505"/>
            <a:ext cx="170116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 dirty="0" smtClean="0"/>
              <a:t>开发强度控制图</a:t>
            </a:r>
            <a:endParaRPr lang="zh-CN" altLang="en-US" sz="1400" b="1" dirty="0"/>
          </a:p>
        </p:txBody>
      </p:sp>
      <p:sp>
        <p:nvSpPr>
          <p:cNvPr id="3" name="矩形 2"/>
          <p:cNvSpPr/>
          <p:nvPr/>
        </p:nvSpPr>
        <p:spPr>
          <a:xfrm>
            <a:off x="4582795" y="4968240"/>
            <a:ext cx="5099685" cy="1325245"/>
          </a:xfrm>
          <a:prstGeom prst="rect">
            <a:avLst/>
          </a:prstGeom>
        </p:spPr>
        <p:txBody>
          <a:bodyPr wrap="square">
            <a:noAutofit/>
          </a:bodyPr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altLang="zh-CN" sz="1100" dirty="0"/>
              <a:t>规划范围内部道路分两个等级：干路、</a:t>
            </a:r>
            <a:r>
              <a:rPr lang="zh-CN" sz="1100" dirty="0"/>
              <a:t>支路、</a:t>
            </a:r>
            <a:r>
              <a:rPr altLang="zh-CN" sz="1100" dirty="0"/>
              <a:t>巷道</a:t>
            </a:r>
            <a:endParaRPr altLang="zh-CN" sz="1100" dirty="0"/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altLang="zh-CN" sz="1100" dirty="0"/>
              <a:t>本次规划干路共一条，为S502省道，道路红线宽度为16米。支路共一条，为锦江路，道路红线宽度12米，本次规划集镇巷道主要包括外环路、府前路、站前路、江学路、江桥路等多条道路，红线宽度5-7米。</a:t>
            </a:r>
            <a:endParaRPr altLang="zh-CN" sz="1100" dirty="0"/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altLang="zh-CN" sz="1100" dirty="0"/>
              <a:t>规划共设置3处社会停车场</a:t>
            </a:r>
            <a:r>
              <a:rPr lang="zh-CN" sz="1100" dirty="0"/>
              <a:t>。</a:t>
            </a:r>
            <a:endParaRPr lang="zh-CN" sz="1100" dirty="0"/>
          </a:p>
        </p:txBody>
      </p:sp>
      <p:sp>
        <p:nvSpPr>
          <p:cNvPr id="37" name="矩形 36"/>
          <p:cNvSpPr/>
          <p:nvPr/>
        </p:nvSpPr>
        <p:spPr>
          <a:xfrm>
            <a:off x="69850" y="4876165"/>
            <a:ext cx="4512945" cy="147637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altLang="zh-CN" sz="1000" dirty="0"/>
              <a:t>设定三类开发建设强度分区，分别为低强度开发区、中低强度开发区、中强度开发区。地块开发强度在详细规划中具体确定。低强度开发区容积率0—1.0，主要为公共服务设施用地、公用设施用地、商业用地等。中低强度开发区容积率1—1.5，主要包括农村宅基地等。中强度开发区容积率1.5-2.0，主要为城镇住宅用地等。其余保留现状，如涉及改造或重建时，指标应以《江西省城市规划管理技术导则（2024版）》为准</a:t>
            </a:r>
            <a:r>
              <a:rPr lang="zh-CN" sz="1000" dirty="0"/>
              <a:t>。</a:t>
            </a:r>
            <a:endParaRPr lang="zh-CN" sz="1000" dirty="0"/>
          </a:p>
        </p:txBody>
      </p:sp>
      <p:pic>
        <p:nvPicPr>
          <p:cNvPr id="11" name="图片 10" descr="15开发强度控制图"/>
          <p:cNvPicPr>
            <a:picLocks noChangeAspect="1"/>
          </p:cNvPicPr>
          <p:nvPr/>
        </p:nvPicPr>
        <p:blipFill>
          <a:blip r:embed="rId1"/>
          <a:srcRect l="3777" t="11676" r="4222" b="19472"/>
          <a:stretch>
            <a:fillRect/>
          </a:stretch>
        </p:blipFill>
        <p:spPr>
          <a:xfrm>
            <a:off x="481330" y="1090930"/>
            <a:ext cx="3556635" cy="3770630"/>
          </a:xfrm>
          <a:prstGeom prst="rect">
            <a:avLst/>
          </a:prstGeom>
        </p:spPr>
      </p:pic>
      <p:pic>
        <p:nvPicPr>
          <p:cNvPr id="12" name="图片 11" descr="15开发强度控制图"/>
          <p:cNvPicPr>
            <a:picLocks noChangeAspect="1"/>
          </p:cNvPicPr>
          <p:nvPr/>
        </p:nvPicPr>
        <p:blipFill>
          <a:blip r:embed="rId1"/>
          <a:srcRect l="8922" t="82629" r="55471" b="5031"/>
          <a:stretch>
            <a:fillRect/>
          </a:stretch>
        </p:blipFill>
        <p:spPr>
          <a:xfrm>
            <a:off x="481330" y="4274820"/>
            <a:ext cx="1211580" cy="594995"/>
          </a:xfrm>
          <a:prstGeom prst="rect">
            <a:avLst/>
          </a:prstGeom>
        </p:spPr>
      </p:pic>
      <p:pic>
        <p:nvPicPr>
          <p:cNvPr id="14" name="图片 13" descr="17道路系统规划图"/>
          <p:cNvPicPr>
            <a:picLocks noChangeAspect="1"/>
          </p:cNvPicPr>
          <p:nvPr/>
        </p:nvPicPr>
        <p:blipFill>
          <a:blip r:embed="rId2"/>
          <a:srcRect l="3632" t="11583" r="4013" b="19593"/>
          <a:stretch>
            <a:fillRect/>
          </a:stretch>
        </p:blipFill>
        <p:spPr>
          <a:xfrm>
            <a:off x="5244465" y="1070610"/>
            <a:ext cx="3628390" cy="3829050"/>
          </a:xfrm>
          <a:prstGeom prst="rect">
            <a:avLst/>
          </a:prstGeom>
        </p:spPr>
      </p:pic>
      <p:pic>
        <p:nvPicPr>
          <p:cNvPr id="15" name="图片 14" descr="17道路系统规划图"/>
          <p:cNvPicPr>
            <a:picLocks noChangeAspect="1"/>
          </p:cNvPicPr>
          <p:nvPr/>
        </p:nvPicPr>
        <p:blipFill>
          <a:blip r:embed="rId2"/>
          <a:srcRect l="8885" t="83032" r="64769" b="5178"/>
          <a:stretch>
            <a:fillRect/>
          </a:stretch>
        </p:blipFill>
        <p:spPr>
          <a:xfrm>
            <a:off x="7837805" y="4246880"/>
            <a:ext cx="1035050" cy="65595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537575" y="6320790"/>
            <a:ext cx="3631565" cy="51816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ym typeface="+mn-ea"/>
              </a:rPr>
              <a:t>浮梁县自然资源和规划局</a:t>
            </a:r>
            <a:r>
              <a:rPr lang="en-US" altLang="zh-CN" sz="1600" b="1" dirty="0">
                <a:sym typeface="+mn-ea"/>
              </a:rPr>
              <a:t>   </a:t>
            </a:r>
            <a:r>
              <a:rPr lang="zh-CN" altLang="en-US" sz="1400" b="1" dirty="0">
                <a:sym typeface="+mn-ea"/>
              </a:rPr>
              <a:t>电话</a:t>
            </a:r>
            <a:r>
              <a:rPr lang="zh-CN" altLang="en-US" sz="1600" b="1" dirty="0">
                <a:sym typeface="+mn-ea"/>
              </a:rPr>
              <a:t>：</a:t>
            </a:r>
            <a:r>
              <a:rPr lang="en-US" altLang="zh-CN" sz="1600" b="1" dirty="0">
                <a:sym typeface="+mn-ea"/>
              </a:rPr>
              <a:t>2626625</a:t>
            </a: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en-US" altLang="zh-CN" sz="1600" dirty="0">
                <a:sym typeface="+mn-ea"/>
              </a:rPr>
              <a:t>                                                                                                                         </a:t>
            </a:r>
            <a:endParaRPr lang="en-US" altLang="zh-CN" sz="1600" dirty="0">
              <a:sym typeface="+mn-e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3040</Words>
  <Application>WPS 演示</Application>
  <PresentationFormat>自定义</PresentationFormat>
  <Paragraphs>50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Calibri</vt:lpstr>
      <vt:lpstr>微软雅黑</vt:lpstr>
      <vt:lpstr>Arial Unicode MS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49</cp:revision>
  <dcterms:created xsi:type="dcterms:W3CDTF">2023-08-09T12:44:00Z</dcterms:created>
  <dcterms:modified xsi:type="dcterms:W3CDTF">2026-03-09T02:51:44Z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CF7583B9C8B041C5B12AE69B034DF684_13</vt:lpwstr>
  </property>
  <property fmtid="{D5CDD505-2E9C-101B-9397-08002B2CF9AE}" pid="3" name="KSOProductBuildVer">
    <vt:lpwstr>2052-11.8.2.8959</vt:lpwstr>
  </property>
</Properties>
</file>