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259" r:id="rId3"/>
    <p:sldId id="258" r:id="rId5"/>
  </p:sldIdLst>
  <p:sldSz cx="48764825" cy="27435175"/>
  <p:notesSz cx="6858000" cy="9144000"/>
  <p:defaultTextStyle>
    <a:defPPr>
      <a:defRPr lang="zh-CN"/>
    </a:defPPr>
    <a:lvl1pPr marL="0" algn="l" defTabSz="3657600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1pPr>
    <a:lvl2pPr marL="1828800" algn="l" defTabSz="3657600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2pPr>
    <a:lvl3pPr marL="3657600" algn="l" defTabSz="3657600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3pPr>
    <a:lvl4pPr marL="5486400" algn="l" defTabSz="3657600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4pPr>
    <a:lvl5pPr marL="7315200" algn="l" defTabSz="3657600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5pPr>
    <a:lvl6pPr marL="9144000" algn="l" defTabSz="3657600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6pPr>
    <a:lvl7pPr marL="10972800" algn="l" defTabSz="3657600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7pPr>
    <a:lvl8pPr marL="12801600" algn="l" defTabSz="3657600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8pPr>
    <a:lvl9pPr marL="14630400" algn="l" defTabSz="3657600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C7E7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9776" autoAdjust="0"/>
  </p:normalViewPr>
  <p:slideViewPr>
    <p:cSldViewPr snapToGrid="0">
      <p:cViewPr varScale="1">
        <p:scale>
          <a:sx n="29" d="100"/>
          <a:sy n="29" d="100"/>
        </p:scale>
        <p:origin x="294" y="84"/>
      </p:cViewPr>
      <p:guideLst>
        <p:guide orient="horz" pos="8641"/>
        <p:guide pos="153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7" Type="http://schemas.openxmlformats.org/officeDocument/2006/relationships/viewProps" Target="viewProps.xml"/><Relationship Id="rId6" Type="http://schemas.openxmlformats.org/officeDocument/2006/relationships/presProps" Target="presProps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6296" y="1143000"/>
            <a:ext cx="548540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095603" y="4489972"/>
            <a:ext cx="36573619" cy="9551505"/>
          </a:xfrm>
        </p:spPr>
        <p:txBody>
          <a:bodyPr anchor="b"/>
          <a:lstStyle>
            <a:lvl1pPr algn="ctr">
              <a:defRPr sz="24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095603" y="14409819"/>
            <a:ext cx="36573619" cy="6623815"/>
          </a:xfrm>
        </p:spPr>
        <p:txBody>
          <a:bodyPr/>
          <a:lstStyle>
            <a:lvl1pPr marL="0" indent="0" algn="ctr">
              <a:buNone/>
              <a:defRPr sz="9600"/>
            </a:lvl1pPr>
            <a:lvl2pPr marL="1828800" indent="0" algn="ctr">
              <a:buNone/>
              <a:defRPr sz="8000"/>
            </a:lvl2pPr>
            <a:lvl3pPr marL="3657600" indent="0" algn="ctr">
              <a:buNone/>
              <a:defRPr sz="7200"/>
            </a:lvl3pPr>
            <a:lvl4pPr marL="5486400" indent="0" algn="ctr">
              <a:buNone/>
              <a:defRPr sz="6400"/>
            </a:lvl4pPr>
            <a:lvl5pPr marL="7315200" indent="0" algn="ctr">
              <a:buNone/>
              <a:defRPr sz="6400"/>
            </a:lvl5pPr>
            <a:lvl6pPr marL="9144000" indent="0" algn="ctr">
              <a:buNone/>
              <a:defRPr sz="6400"/>
            </a:lvl6pPr>
            <a:lvl7pPr marL="10972800" indent="0" algn="ctr">
              <a:buNone/>
              <a:defRPr sz="6400"/>
            </a:lvl7pPr>
            <a:lvl8pPr marL="12801600" indent="0" algn="ctr">
              <a:buNone/>
              <a:defRPr sz="6400"/>
            </a:lvl8pPr>
            <a:lvl9pPr marL="14630400" indent="0" algn="ctr">
              <a:buNone/>
              <a:defRPr sz="64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34897328" y="1460669"/>
            <a:ext cx="10514915" cy="2325004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52582" y="1460669"/>
            <a:ext cx="30935186" cy="2325004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7183" y="6839745"/>
            <a:ext cx="42059662" cy="11412269"/>
          </a:xfrm>
        </p:spPr>
        <p:txBody>
          <a:bodyPr anchor="b"/>
          <a:lstStyle>
            <a:lvl1pPr>
              <a:defRPr sz="24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327183" y="18359979"/>
            <a:ext cx="42059662" cy="6001443"/>
          </a:xfrm>
        </p:spPr>
        <p:txBody>
          <a:bodyPr/>
          <a:lstStyle>
            <a:lvl1pPr marL="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1pPr>
            <a:lvl2pPr marL="1828800" indent="0">
              <a:buNone/>
              <a:defRPr sz="8000">
                <a:solidFill>
                  <a:schemeClr val="tx1">
                    <a:tint val="75000"/>
                  </a:schemeClr>
                </a:solidFill>
              </a:defRPr>
            </a:lvl2pPr>
            <a:lvl3pPr marL="3657600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3pPr>
            <a:lvl4pPr marL="54864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4pPr>
            <a:lvl5pPr marL="73152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5pPr>
            <a:lvl6pPr marL="91440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6pPr>
            <a:lvl7pPr marL="109728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7pPr>
            <a:lvl8pPr marL="128016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8pPr>
            <a:lvl9pPr marL="146304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352582" y="7303345"/>
            <a:ext cx="20725051" cy="1740736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24687192" y="7303345"/>
            <a:ext cx="20725051" cy="1740736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58933" y="1460671"/>
            <a:ext cx="42059662" cy="5302866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358935" y="6725431"/>
            <a:ext cx="20629805" cy="3296029"/>
          </a:xfrm>
        </p:spPr>
        <p:txBody>
          <a:bodyPr anchor="b"/>
          <a:lstStyle>
            <a:lvl1pPr marL="0" indent="0">
              <a:buNone/>
              <a:defRPr sz="9600" b="1"/>
            </a:lvl1pPr>
            <a:lvl2pPr marL="1828800" indent="0">
              <a:buNone/>
              <a:defRPr sz="8000" b="1"/>
            </a:lvl2pPr>
            <a:lvl3pPr marL="3657600" indent="0">
              <a:buNone/>
              <a:defRPr sz="7200" b="1"/>
            </a:lvl3pPr>
            <a:lvl4pPr marL="5486400" indent="0">
              <a:buNone/>
              <a:defRPr sz="6400" b="1"/>
            </a:lvl4pPr>
            <a:lvl5pPr marL="7315200" indent="0">
              <a:buNone/>
              <a:defRPr sz="6400" b="1"/>
            </a:lvl5pPr>
            <a:lvl6pPr marL="9144000" indent="0">
              <a:buNone/>
              <a:defRPr sz="6400" b="1"/>
            </a:lvl6pPr>
            <a:lvl7pPr marL="10972800" indent="0">
              <a:buNone/>
              <a:defRPr sz="6400" b="1"/>
            </a:lvl7pPr>
            <a:lvl8pPr marL="12801600" indent="0">
              <a:buNone/>
              <a:defRPr sz="6400" b="1"/>
            </a:lvl8pPr>
            <a:lvl9pPr marL="14630400" indent="0">
              <a:buNone/>
              <a:defRPr sz="64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358935" y="10021460"/>
            <a:ext cx="20629805" cy="1474005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24687193" y="6725431"/>
            <a:ext cx="20731402" cy="3296029"/>
          </a:xfrm>
        </p:spPr>
        <p:txBody>
          <a:bodyPr anchor="b"/>
          <a:lstStyle>
            <a:lvl1pPr marL="0" indent="0">
              <a:buNone/>
              <a:defRPr sz="9600" b="1"/>
            </a:lvl1pPr>
            <a:lvl2pPr marL="1828800" indent="0">
              <a:buNone/>
              <a:defRPr sz="8000" b="1"/>
            </a:lvl2pPr>
            <a:lvl3pPr marL="3657600" indent="0">
              <a:buNone/>
              <a:defRPr sz="7200" b="1"/>
            </a:lvl3pPr>
            <a:lvl4pPr marL="5486400" indent="0">
              <a:buNone/>
              <a:defRPr sz="6400" b="1"/>
            </a:lvl4pPr>
            <a:lvl5pPr marL="7315200" indent="0">
              <a:buNone/>
              <a:defRPr sz="6400" b="1"/>
            </a:lvl5pPr>
            <a:lvl6pPr marL="9144000" indent="0">
              <a:buNone/>
              <a:defRPr sz="6400" b="1"/>
            </a:lvl6pPr>
            <a:lvl7pPr marL="10972800" indent="0">
              <a:buNone/>
              <a:defRPr sz="6400" b="1"/>
            </a:lvl7pPr>
            <a:lvl8pPr marL="12801600" indent="0">
              <a:buNone/>
              <a:defRPr sz="6400" b="1"/>
            </a:lvl8pPr>
            <a:lvl9pPr marL="14630400" indent="0">
              <a:buNone/>
              <a:defRPr sz="64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24687193" y="10021460"/>
            <a:ext cx="20731402" cy="1474005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58935" y="1829012"/>
            <a:ext cx="15727924" cy="6401541"/>
          </a:xfrm>
        </p:spPr>
        <p:txBody>
          <a:bodyPr anchor="b"/>
          <a:lstStyle>
            <a:lvl1pPr>
              <a:defRPr sz="12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731402" y="3950159"/>
            <a:ext cx="24687193" cy="19496756"/>
          </a:xfrm>
        </p:spPr>
        <p:txBody>
          <a:bodyPr/>
          <a:lstStyle>
            <a:lvl1pPr>
              <a:defRPr sz="12800"/>
            </a:lvl1pPr>
            <a:lvl2pPr>
              <a:defRPr sz="11200"/>
            </a:lvl2pPr>
            <a:lvl3pPr>
              <a:defRPr sz="9600"/>
            </a:lvl3pPr>
            <a:lvl4pPr>
              <a:defRPr sz="8000"/>
            </a:lvl4pPr>
            <a:lvl5pPr>
              <a:defRPr sz="8000"/>
            </a:lvl5pPr>
            <a:lvl6pPr>
              <a:defRPr sz="8000"/>
            </a:lvl6pPr>
            <a:lvl7pPr>
              <a:defRPr sz="8000"/>
            </a:lvl7pPr>
            <a:lvl8pPr>
              <a:defRPr sz="8000"/>
            </a:lvl8pPr>
            <a:lvl9pPr>
              <a:defRPr sz="8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358935" y="8230552"/>
            <a:ext cx="15727924" cy="15248117"/>
          </a:xfrm>
        </p:spPr>
        <p:txBody>
          <a:bodyPr/>
          <a:lstStyle>
            <a:lvl1pPr marL="0" indent="0">
              <a:buNone/>
              <a:defRPr sz="6400"/>
            </a:lvl1pPr>
            <a:lvl2pPr marL="1828800" indent="0">
              <a:buNone/>
              <a:defRPr sz="5600"/>
            </a:lvl2pPr>
            <a:lvl3pPr marL="3657600" indent="0">
              <a:buNone/>
              <a:defRPr sz="4800"/>
            </a:lvl3pPr>
            <a:lvl4pPr marL="5486400" indent="0">
              <a:buNone/>
              <a:defRPr sz="4000"/>
            </a:lvl4pPr>
            <a:lvl5pPr marL="7315200" indent="0">
              <a:buNone/>
              <a:defRPr sz="4000"/>
            </a:lvl5pPr>
            <a:lvl6pPr marL="9144000" indent="0">
              <a:buNone/>
              <a:defRPr sz="4000"/>
            </a:lvl6pPr>
            <a:lvl7pPr marL="10972800" indent="0">
              <a:buNone/>
              <a:defRPr sz="4000"/>
            </a:lvl7pPr>
            <a:lvl8pPr marL="12801600" indent="0">
              <a:buNone/>
              <a:defRPr sz="4000"/>
            </a:lvl8pPr>
            <a:lvl9pPr marL="14630400" indent="0">
              <a:buNone/>
              <a:defRPr sz="4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58935" y="1829012"/>
            <a:ext cx="15727924" cy="6401541"/>
          </a:xfrm>
        </p:spPr>
        <p:txBody>
          <a:bodyPr anchor="b"/>
          <a:lstStyle>
            <a:lvl1pPr>
              <a:defRPr sz="12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0731402" y="3950159"/>
            <a:ext cx="24687193" cy="19496756"/>
          </a:xfrm>
        </p:spPr>
        <p:txBody>
          <a:bodyPr/>
          <a:lstStyle>
            <a:lvl1pPr marL="0" indent="0">
              <a:buNone/>
              <a:defRPr sz="12800"/>
            </a:lvl1pPr>
            <a:lvl2pPr marL="1828800" indent="0">
              <a:buNone/>
              <a:defRPr sz="11200"/>
            </a:lvl2pPr>
            <a:lvl3pPr marL="3657600" indent="0">
              <a:buNone/>
              <a:defRPr sz="9600"/>
            </a:lvl3pPr>
            <a:lvl4pPr marL="5486400" indent="0">
              <a:buNone/>
              <a:defRPr sz="8000"/>
            </a:lvl4pPr>
            <a:lvl5pPr marL="7315200" indent="0">
              <a:buNone/>
              <a:defRPr sz="8000"/>
            </a:lvl5pPr>
            <a:lvl6pPr marL="9144000" indent="0">
              <a:buNone/>
              <a:defRPr sz="8000"/>
            </a:lvl6pPr>
            <a:lvl7pPr marL="10972800" indent="0">
              <a:buNone/>
              <a:defRPr sz="8000"/>
            </a:lvl7pPr>
            <a:lvl8pPr marL="12801600" indent="0">
              <a:buNone/>
              <a:defRPr sz="8000"/>
            </a:lvl8pPr>
            <a:lvl9pPr marL="14630400" indent="0">
              <a:buNone/>
              <a:defRPr sz="8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358935" y="8230552"/>
            <a:ext cx="15727924" cy="15248117"/>
          </a:xfrm>
        </p:spPr>
        <p:txBody>
          <a:bodyPr/>
          <a:lstStyle>
            <a:lvl1pPr marL="0" indent="0">
              <a:buNone/>
              <a:defRPr sz="6400"/>
            </a:lvl1pPr>
            <a:lvl2pPr marL="1828800" indent="0">
              <a:buNone/>
              <a:defRPr sz="5600"/>
            </a:lvl2pPr>
            <a:lvl3pPr marL="3657600" indent="0">
              <a:buNone/>
              <a:defRPr sz="4800"/>
            </a:lvl3pPr>
            <a:lvl4pPr marL="5486400" indent="0">
              <a:buNone/>
              <a:defRPr sz="4000"/>
            </a:lvl4pPr>
            <a:lvl5pPr marL="7315200" indent="0">
              <a:buNone/>
              <a:defRPr sz="4000"/>
            </a:lvl5pPr>
            <a:lvl6pPr marL="9144000" indent="0">
              <a:buNone/>
              <a:defRPr sz="4000"/>
            </a:lvl6pPr>
            <a:lvl7pPr marL="10972800" indent="0">
              <a:buNone/>
              <a:defRPr sz="4000"/>
            </a:lvl7pPr>
            <a:lvl8pPr marL="12801600" indent="0">
              <a:buNone/>
              <a:defRPr sz="4000"/>
            </a:lvl8pPr>
            <a:lvl9pPr marL="14630400" indent="0">
              <a:buNone/>
              <a:defRPr sz="4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3352582" y="1460671"/>
            <a:ext cx="42059662" cy="5302866"/>
          </a:xfrm>
          <a:prstGeom prst="rect">
            <a:avLst/>
          </a:prstGeom>
        </p:spPr>
        <p:txBody>
          <a:bodyPr vert="horz" lIns="365760" tIns="182880" rIns="365760" bIns="18288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352582" y="7303345"/>
            <a:ext cx="42059662" cy="17407367"/>
          </a:xfrm>
          <a:prstGeom prst="rect">
            <a:avLst/>
          </a:prstGeom>
        </p:spPr>
        <p:txBody>
          <a:bodyPr vert="horz" lIns="365760" tIns="182880" rIns="365760" bIns="18288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3352582" y="25428345"/>
            <a:ext cx="10972086" cy="1460669"/>
          </a:xfrm>
          <a:prstGeom prst="rect">
            <a:avLst/>
          </a:prstGeom>
        </p:spPr>
        <p:txBody>
          <a:bodyPr vert="horz" lIns="365760" tIns="182880" rIns="365760" bIns="182880" rtlCol="0" anchor="ctr"/>
          <a:lstStyle>
            <a:lvl1pPr algn="l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16153349" y="25428345"/>
            <a:ext cx="16458128" cy="1460669"/>
          </a:xfrm>
          <a:prstGeom prst="rect">
            <a:avLst/>
          </a:prstGeom>
        </p:spPr>
        <p:txBody>
          <a:bodyPr vert="horz" lIns="365760" tIns="182880" rIns="365760" bIns="182880" rtlCol="0" anchor="ctr"/>
          <a:lstStyle>
            <a:lvl1pPr algn="ct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34440157" y="25428345"/>
            <a:ext cx="10972086" cy="1460669"/>
          </a:xfrm>
          <a:prstGeom prst="rect">
            <a:avLst/>
          </a:prstGeom>
        </p:spPr>
        <p:txBody>
          <a:bodyPr vert="horz" lIns="365760" tIns="182880" rIns="365760" bIns="182880" rtlCol="0" anchor="ctr"/>
          <a:lstStyle>
            <a:lvl1pPr algn="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3657600" rtl="0" eaLnBrk="1" latinLnBrk="0" hangingPunct="1">
        <a:lnSpc>
          <a:spcPct val="90000"/>
        </a:lnSpc>
        <a:spcBef>
          <a:spcPct val="0"/>
        </a:spcBef>
        <a:buNone/>
        <a:defRPr sz="17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400" indent="-914400" algn="l" defTabSz="3657600" rtl="0" eaLnBrk="1" latinLnBrk="0" hangingPunct="1">
        <a:lnSpc>
          <a:spcPct val="90000"/>
        </a:lnSpc>
        <a:spcBef>
          <a:spcPts val="4000"/>
        </a:spcBef>
        <a:buFont typeface="Arial" panose="020B0604020202020204" pitchFamily="34" charset="0"/>
        <a:buChar char="•"/>
        <a:defRPr sz="112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3pPr>
      <a:lvl4pPr marL="64008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82296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100584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72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55448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1pPr>
      <a:lvl2pPr marL="18288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2pPr>
      <a:lvl3pPr marL="36576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4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73152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09728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28016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46304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1t-1-20201110\2024\浮梁县乡镇国土空间总体规划\03三龙镇\三龙镇1009\三龙镇1014\三龙镇国土空间规划图\24镇域国土空间用地布局规划图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t="17627" r="41261" b="8255"/>
          <a:stretch>
            <a:fillRect/>
          </a:stretch>
        </p:blipFill>
        <p:spPr bwMode="auto">
          <a:xfrm>
            <a:off x="18708266" y="4281897"/>
            <a:ext cx="16601411" cy="2123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165089" y="637614"/>
            <a:ext cx="48322894" cy="2189733"/>
          </a:xfrm>
          <a:prstGeom prst="rect">
            <a:avLst/>
          </a:prstGeom>
          <a:solidFill>
            <a:srgbClr val="C7E7F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365760" tIns="182880" rIns="365760" bIns="182880"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1022883" y="995795"/>
            <a:ext cx="26719060" cy="1600438"/>
          </a:xfrm>
          <a:prstGeom prst="rect">
            <a:avLst/>
          </a:prstGeom>
          <a:noFill/>
        </p:spPr>
        <p:txBody>
          <a:bodyPr wrap="square" lIns="365760" tIns="182880" rIns="365760" bIns="182880" rtlCol="0" anchor="t">
            <a:spAutoFit/>
          </a:bodyPr>
          <a:lstStyle/>
          <a:p>
            <a:r>
              <a:rPr lang="zh-CN" altLang="en-US" sz="8000" b="1" dirty="0"/>
              <a:t>浮梁县三龙镇国土空间总体规划（</a:t>
            </a:r>
            <a:r>
              <a:rPr lang="en-US" altLang="zh-CN" sz="8000" b="1" dirty="0"/>
              <a:t>2021-2035</a:t>
            </a:r>
            <a:r>
              <a:rPr lang="zh-CN" altLang="en-US" sz="8000" b="1" dirty="0"/>
              <a:t>年）</a:t>
            </a:r>
            <a:r>
              <a:rPr lang="zh-CN" altLang="en-US" sz="8000" b="1" dirty="0" smtClean="0"/>
              <a:t>批</a:t>
            </a:r>
            <a:r>
              <a:rPr lang="zh-CN" altLang="en-US" sz="8000" b="1" dirty="0"/>
              <a:t>后</a:t>
            </a:r>
            <a:r>
              <a:rPr lang="zh-CN" altLang="en-US" sz="8000" b="1" dirty="0" smtClean="0"/>
              <a:t>公开</a:t>
            </a:r>
            <a:endParaRPr lang="zh-CN" altLang="en-US" sz="8000" b="1" dirty="0"/>
          </a:p>
        </p:txBody>
      </p:sp>
      <p:sp>
        <p:nvSpPr>
          <p:cNvPr id="11" name="文本框 10"/>
          <p:cNvSpPr txBox="1"/>
          <p:nvPr/>
        </p:nvSpPr>
        <p:spPr>
          <a:xfrm>
            <a:off x="35309677" y="4261143"/>
            <a:ext cx="13150368" cy="21156609"/>
          </a:xfrm>
          <a:prstGeom prst="rect">
            <a:avLst/>
          </a:prstGeom>
          <a:noFill/>
        </p:spPr>
        <p:txBody>
          <a:bodyPr wrap="square" lIns="365760" tIns="182880" rIns="365760" bIns="182880" rtlCol="0" anchor="t">
            <a:noAutofit/>
          </a:bodyPr>
          <a:lstStyle/>
          <a:p>
            <a:pPr indent="1440180">
              <a:lnSpc>
                <a:spcPct val="180000"/>
              </a:lnSpc>
            </a:pPr>
            <a:r>
              <a:rPr lang="zh-CN" altLang="en-US" sz="4000" b="1" dirty="0" smtClean="0"/>
              <a:t>规划</a:t>
            </a:r>
            <a:r>
              <a:rPr lang="zh-CN" altLang="en-US" sz="4000" b="1" dirty="0"/>
              <a:t>范围</a:t>
            </a:r>
            <a:r>
              <a:rPr lang="zh-CN" altLang="en-US" sz="4000" dirty="0"/>
              <a:t>：三龙镇行政辖区范围内的全部国土空间，包括镇域和镇区两个层次，其中镇域为三龙镇行政管辖范围，</a:t>
            </a:r>
            <a:r>
              <a:rPr lang="zh-CN" altLang="en-US" sz="4000" dirty="0" smtClean="0"/>
              <a:t>总面积</a:t>
            </a:r>
            <a:r>
              <a:rPr lang="en-US" altLang="zh-CN" sz="4000" dirty="0" smtClean="0"/>
              <a:t>104.58</a:t>
            </a:r>
            <a:r>
              <a:rPr lang="zh-CN" altLang="en-US" sz="4000" dirty="0" smtClean="0"/>
              <a:t>平方</a:t>
            </a:r>
            <a:r>
              <a:rPr lang="zh-CN" altLang="en-US" sz="4000" dirty="0"/>
              <a:t>千米；镇区为镇政府所在地，位于三龙村、双篷村和杨家村，国土面积为</a:t>
            </a:r>
            <a:r>
              <a:rPr lang="en-US" altLang="zh-CN" sz="4000" dirty="0"/>
              <a:t>6194.50</a:t>
            </a:r>
            <a:r>
              <a:rPr lang="zh-CN" altLang="en-US" sz="4000" dirty="0"/>
              <a:t>公顷。</a:t>
            </a:r>
            <a:r>
              <a:rPr lang="en-US" altLang="zh-CN" sz="4000" dirty="0"/>
              <a:t>            </a:t>
            </a:r>
            <a:endParaRPr lang="en-US" altLang="zh-CN" sz="4000" dirty="0"/>
          </a:p>
          <a:p>
            <a:pPr indent="1440180">
              <a:lnSpc>
                <a:spcPct val="180000"/>
              </a:lnSpc>
            </a:pPr>
            <a:r>
              <a:rPr lang="zh-CN" altLang="en-US" sz="4000" b="1" dirty="0"/>
              <a:t>城镇性质：</a:t>
            </a:r>
            <a:r>
              <a:rPr lang="zh-CN" altLang="en-US" sz="4000" dirty="0"/>
              <a:t>浮梁县中心城区的重要组成部分，先进陶瓷产业基地。</a:t>
            </a:r>
            <a:endParaRPr lang="en-US" altLang="zh-CN" sz="4000" dirty="0"/>
          </a:p>
          <a:p>
            <a:pPr indent="1440180">
              <a:lnSpc>
                <a:spcPct val="180000"/>
              </a:lnSpc>
            </a:pPr>
            <a:r>
              <a:rPr lang="zh-CN" altLang="en-US" sz="4000" b="1" dirty="0"/>
              <a:t>发展定位：</a:t>
            </a:r>
            <a:r>
              <a:rPr lang="zh-CN" altLang="en-US" sz="4000" dirty="0"/>
              <a:t>浮梁县中心城区的重要组成部分，以城市化地区为主体功能，承担特色型重点镇职能的先进陶瓷产业</a:t>
            </a:r>
            <a:r>
              <a:rPr lang="zh-CN" altLang="en-US" sz="4000" dirty="0" smtClean="0"/>
              <a:t>基地。</a:t>
            </a:r>
            <a:endParaRPr lang="en-US" altLang="zh-CN" sz="4000" dirty="0"/>
          </a:p>
          <a:p>
            <a:pPr indent="1440180">
              <a:lnSpc>
                <a:spcPct val="180000"/>
              </a:lnSpc>
            </a:pPr>
            <a:r>
              <a:rPr lang="zh-CN" altLang="en-US" sz="4000" b="1" dirty="0"/>
              <a:t>发展规模：</a:t>
            </a:r>
            <a:r>
              <a:rPr lang="zh-CN" altLang="en-US" sz="4000" dirty="0"/>
              <a:t>规划至</a:t>
            </a:r>
            <a:r>
              <a:rPr lang="en-US" altLang="zh-CN" sz="4000" dirty="0"/>
              <a:t>2035</a:t>
            </a:r>
            <a:r>
              <a:rPr lang="zh-CN" altLang="en-US" sz="4000" dirty="0"/>
              <a:t>年，三龙镇镇域户籍人口为</a:t>
            </a:r>
            <a:r>
              <a:rPr lang="en-US" altLang="zh-CN" sz="4000" dirty="0"/>
              <a:t>1.1</a:t>
            </a:r>
            <a:r>
              <a:rPr lang="zh-CN" altLang="en-US" sz="4000" dirty="0"/>
              <a:t>万人，常住人口为</a:t>
            </a:r>
            <a:r>
              <a:rPr lang="en-US" altLang="zh-CN" sz="4000" dirty="0"/>
              <a:t>1.2</a:t>
            </a:r>
            <a:r>
              <a:rPr lang="zh-CN" altLang="en-US" sz="4000" dirty="0"/>
              <a:t>万人，其中镇区常住人口</a:t>
            </a:r>
            <a:r>
              <a:rPr lang="en-US" altLang="zh-CN" sz="4000" dirty="0"/>
              <a:t>1.01</a:t>
            </a:r>
            <a:r>
              <a:rPr lang="zh-CN" altLang="en-US" sz="4000" dirty="0"/>
              <a:t>万人。落实城镇开发边界面积</a:t>
            </a:r>
            <a:r>
              <a:rPr lang="en-US" altLang="zh-CN" sz="4000" dirty="0"/>
              <a:t>894.74</a:t>
            </a:r>
            <a:r>
              <a:rPr lang="zh-CN" altLang="en-US" sz="4000" dirty="0"/>
              <a:t>公顷，规划划定村庄建设边界</a:t>
            </a:r>
            <a:r>
              <a:rPr lang="en-US" altLang="zh-CN" sz="4000" dirty="0"/>
              <a:t>188.29</a:t>
            </a:r>
            <a:r>
              <a:rPr lang="zh-CN" altLang="en-US" sz="4000" dirty="0"/>
              <a:t>公顷</a:t>
            </a:r>
            <a:r>
              <a:rPr lang="zh-CN" altLang="en-US" sz="4000" dirty="0" smtClean="0"/>
              <a:t>。</a:t>
            </a:r>
            <a:r>
              <a:rPr lang="en-US" altLang="zh-CN" sz="4000" dirty="0" smtClean="0"/>
              <a:t>            </a:t>
            </a:r>
            <a:endParaRPr lang="en-US" altLang="zh-CN" sz="4000" dirty="0"/>
          </a:p>
          <a:p>
            <a:pPr>
              <a:lnSpc>
                <a:spcPct val="150000"/>
              </a:lnSpc>
            </a:pPr>
            <a:r>
              <a:rPr lang="en-US" altLang="zh-CN" sz="4000" dirty="0"/>
              <a:t>                                                     </a:t>
            </a:r>
            <a:endParaRPr lang="zh-CN" altLang="en-US" sz="4000" dirty="0"/>
          </a:p>
        </p:txBody>
      </p:sp>
      <p:sp>
        <p:nvSpPr>
          <p:cNvPr id="14" name="矩形 13"/>
          <p:cNvSpPr/>
          <p:nvPr/>
        </p:nvSpPr>
        <p:spPr>
          <a:xfrm>
            <a:off x="18622148" y="3071409"/>
            <a:ext cx="29837897" cy="1189734"/>
          </a:xfrm>
          <a:prstGeom prst="rect">
            <a:avLst/>
          </a:prstGeom>
          <a:solidFill>
            <a:srgbClr val="C7E7FE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tIns="182880" rIns="365760" bIns="182880"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32899008" y="3050647"/>
            <a:ext cx="8823230" cy="1231250"/>
          </a:xfrm>
          <a:prstGeom prst="rect">
            <a:avLst/>
          </a:prstGeom>
          <a:noFill/>
        </p:spPr>
        <p:txBody>
          <a:bodyPr wrap="square" lIns="365760" tIns="182880" rIns="365760" bIns="182880" rtlCol="0" anchor="t">
            <a:spAutoFit/>
          </a:bodyPr>
          <a:lstStyle/>
          <a:p>
            <a:r>
              <a:rPr lang="zh-CN" altLang="en-US" sz="5600" b="1" dirty="0"/>
              <a:t>土地利用规划图</a:t>
            </a:r>
            <a:endParaRPr lang="zh-CN" altLang="en-US" sz="5600" b="1" dirty="0"/>
          </a:p>
        </p:txBody>
      </p:sp>
      <p:pic>
        <p:nvPicPr>
          <p:cNvPr id="18" name="Picture 2" descr="D:\1t-1-20201110\2024\浮梁县乡镇国土空间总体规划\蛟潭镇国土空间总体规划\评审稿\图纸\总规\总规jpg\新建文件夹\24镇域国土空间用地布局规划图_调整大小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9" t="33234" r="1357" b="31883"/>
          <a:stretch>
            <a:fillRect/>
          </a:stretch>
        </p:blipFill>
        <p:spPr bwMode="auto">
          <a:xfrm>
            <a:off x="31289625" y="20588659"/>
            <a:ext cx="4020051" cy="4829093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矩形 16"/>
          <p:cNvSpPr/>
          <p:nvPr/>
        </p:nvSpPr>
        <p:spPr>
          <a:xfrm>
            <a:off x="279382" y="25438504"/>
            <a:ext cx="48322894" cy="1691836"/>
          </a:xfrm>
          <a:prstGeom prst="rect">
            <a:avLst/>
          </a:prstGeom>
          <a:solidFill>
            <a:srgbClr val="C7E7F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365760" tIns="182880" rIns="365760" bIns="182880"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5"/>
          <p:cNvSpPr txBox="1"/>
          <p:nvPr/>
        </p:nvSpPr>
        <p:spPr>
          <a:xfrm>
            <a:off x="2" y="25247982"/>
            <a:ext cx="5539379" cy="2072880"/>
          </a:xfrm>
          <a:prstGeom prst="rect">
            <a:avLst/>
          </a:prstGeom>
          <a:noFill/>
        </p:spPr>
        <p:txBody>
          <a:bodyPr wrap="square" lIns="365760" tIns="182880" rIns="365760" bIns="18288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6400" dirty="0"/>
              <a:t>   </a:t>
            </a:r>
            <a:r>
              <a:rPr lang="en-US" altLang="zh-CN" sz="6400" b="1" dirty="0"/>
              <a:t> </a:t>
            </a:r>
            <a:r>
              <a:rPr lang="en-US" altLang="zh-CN" sz="4800" dirty="0"/>
              <a:t>                                                                                                                                </a:t>
            </a:r>
            <a:endParaRPr lang="zh-CN" altLang="en-US" sz="4800" dirty="0"/>
          </a:p>
          <a:p>
            <a:pPr algn="ctr">
              <a:lnSpc>
                <a:spcPct val="150000"/>
              </a:lnSpc>
            </a:pPr>
            <a:r>
              <a:rPr lang="en-US" altLang="zh-CN" sz="4800" dirty="0"/>
              <a:t>                                                                                                                         </a:t>
            </a:r>
            <a:endParaRPr lang="zh-CN" altLang="en-US" sz="4800" dirty="0"/>
          </a:p>
        </p:txBody>
      </p:sp>
      <p:sp>
        <p:nvSpPr>
          <p:cNvPr id="20" name="文本框 6"/>
          <p:cNvSpPr txBox="1"/>
          <p:nvPr/>
        </p:nvSpPr>
        <p:spPr>
          <a:xfrm>
            <a:off x="11027964" y="25184474"/>
            <a:ext cx="4167869" cy="2072880"/>
          </a:xfrm>
          <a:prstGeom prst="rect">
            <a:avLst/>
          </a:prstGeom>
          <a:noFill/>
        </p:spPr>
        <p:txBody>
          <a:bodyPr wrap="square" lIns="365760" tIns="182880" rIns="365760" bIns="182880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6400" dirty="0">
                <a:sym typeface="+mn-ea"/>
              </a:rPr>
              <a:t>                                                                                                         </a:t>
            </a:r>
            <a:endParaRPr lang="en-US" altLang="zh-CN" sz="6400" dirty="0">
              <a:sym typeface="+mn-ea"/>
            </a:endParaRPr>
          </a:p>
        </p:txBody>
      </p:sp>
      <p:sp>
        <p:nvSpPr>
          <p:cNvPr id="21" name="文本框 7"/>
          <p:cNvSpPr txBox="1"/>
          <p:nvPr/>
        </p:nvSpPr>
        <p:spPr>
          <a:xfrm>
            <a:off x="24115732" y="25286086"/>
            <a:ext cx="4167869" cy="2072880"/>
          </a:xfrm>
          <a:prstGeom prst="rect">
            <a:avLst/>
          </a:prstGeom>
          <a:noFill/>
        </p:spPr>
        <p:txBody>
          <a:bodyPr wrap="square" lIns="365760" tIns="182880" rIns="365760" bIns="182880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6400" dirty="0">
                <a:sym typeface="+mn-ea"/>
              </a:rPr>
              <a:t>                                                                                                                                         </a:t>
            </a:r>
            <a:endParaRPr lang="en-US" altLang="zh-CN" sz="6400" dirty="0"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6400" dirty="0">
                <a:sym typeface="+mn-ea"/>
              </a:rPr>
              <a:t>                                                                                                                         </a:t>
            </a:r>
            <a:endParaRPr lang="en-US" altLang="zh-CN" sz="6400" dirty="0">
              <a:sym typeface="+mn-ea"/>
            </a:endParaRPr>
          </a:p>
        </p:txBody>
      </p:sp>
      <p:sp>
        <p:nvSpPr>
          <p:cNvPr id="22" name="文本框 8"/>
          <p:cNvSpPr txBox="1"/>
          <p:nvPr/>
        </p:nvSpPr>
        <p:spPr>
          <a:xfrm>
            <a:off x="34145537" y="25286086"/>
            <a:ext cx="14527854" cy="2072880"/>
          </a:xfrm>
          <a:prstGeom prst="rect">
            <a:avLst/>
          </a:prstGeom>
          <a:noFill/>
        </p:spPr>
        <p:txBody>
          <a:bodyPr wrap="square" lIns="365760" tIns="182880" rIns="365760" bIns="182880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6400" dirty="0">
                <a:sym typeface="+mn-ea"/>
              </a:rPr>
              <a:t>                                                                                                                                     </a:t>
            </a:r>
            <a:endParaRPr lang="en-US" altLang="zh-CN" sz="6400" dirty="0"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6400" dirty="0">
                <a:sym typeface="+mn-ea"/>
              </a:rPr>
              <a:t>                                                                                                                         </a:t>
            </a:r>
            <a:endParaRPr lang="en-US" altLang="zh-CN" sz="6400" dirty="0">
              <a:sym typeface="+mn-ea"/>
            </a:endParaRPr>
          </a:p>
        </p:txBody>
      </p:sp>
      <p:sp>
        <p:nvSpPr>
          <p:cNvPr id="23" name="文本框 1"/>
          <p:cNvSpPr txBox="1"/>
          <p:nvPr/>
        </p:nvSpPr>
        <p:spPr>
          <a:xfrm>
            <a:off x="32235140" y="25286335"/>
            <a:ext cx="16438880" cy="2072640"/>
          </a:xfrm>
          <a:prstGeom prst="rect">
            <a:avLst/>
          </a:prstGeom>
          <a:noFill/>
        </p:spPr>
        <p:txBody>
          <a:bodyPr wrap="square" lIns="365760" tIns="182880" rIns="365760" bIns="182880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6400" b="1" dirty="0">
                <a:sym typeface="+mn-ea"/>
              </a:rPr>
              <a:t>    </a:t>
            </a:r>
            <a:r>
              <a:rPr lang="zh-CN" altLang="en-US" sz="6400" b="1" dirty="0">
                <a:sym typeface="+mn-ea"/>
              </a:rPr>
              <a:t>浮梁县自然资源和规划局</a:t>
            </a:r>
            <a:r>
              <a:rPr lang="en-US" altLang="zh-CN" sz="6400" b="1" dirty="0">
                <a:sym typeface="+mn-ea"/>
              </a:rPr>
              <a:t>   </a:t>
            </a:r>
            <a:r>
              <a:rPr lang="zh-CN" altLang="en-US" sz="6400" b="1" dirty="0">
                <a:sym typeface="+mn-ea"/>
              </a:rPr>
              <a:t>电话：</a:t>
            </a:r>
            <a:r>
              <a:rPr lang="en-US" altLang="zh-CN" sz="6400" b="1" dirty="0">
                <a:sym typeface="+mn-ea"/>
              </a:rPr>
              <a:t>2626625</a:t>
            </a:r>
            <a:r>
              <a:rPr lang="en-US" altLang="zh-CN" sz="6400" dirty="0">
                <a:sym typeface="+mn-ea"/>
              </a:rPr>
              <a:t>  </a:t>
            </a:r>
            <a:r>
              <a:rPr lang="en-US" altLang="zh-CN" sz="6400" dirty="0">
                <a:sym typeface="+mn-ea"/>
              </a:rPr>
              <a:t>                                                                                                                 </a:t>
            </a:r>
            <a:endParaRPr lang="en-US" altLang="zh-CN" sz="6400" dirty="0"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6400" dirty="0">
                <a:sym typeface="+mn-ea"/>
              </a:rPr>
              <a:t>                                                                                                                         </a:t>
            </a:r>
            <a:endParaRPr lang="en-US" altLang="zh-CN" sz="6400" dirty="0">
              <a:sym typeface="+mn-ea"/>
            </a:endParaRPr>
          </a:p>
        </p:txBody>
      </p:sp>
      <p:sp>
        <p:nvSpPr>
          <p:cNvPr id="24" name="文本框 2"/>
          <p:cNvSpPr txBox="1"/>
          <p:nvPr/>
        </p:nvSpPr>
        <p:spPr>
          <a:xfrm>
            <a:off x="11027964" y="25327496"/>
            <a:ext cx="7604265" cy="1913852"/>
          </a:xfrm>
          <a:prstGeom prst="rect">
            <a:avLst/>
          </a:prstGeom>
          <a:noFill/>
        </p:spPr>
        <p:txBody>
          <a:bodyPr wrap="square" lIns="365760" tIns="182880" rIns="365760" bIns="182880" rtlCol="0" anchor="t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6400"/>
            </a:lvl1pPr>
          </a:lstStyle>
          <a:p>
            <a:endParaRPr lang="en-US" altLang="zh-CN" b="1" dirty="0">
              <a:sym typeface="+mn-ea"/>
            </a:endParaRPr>
          </a:p>
          <a:p>
            <a:r>
              <a:rPr lang="en-US" altLang="zh-CN" dirty="0">
                <a:sym typeface="+mn-ea"/>
              </a:rPr>
              <a:t>                                                                                                                                     </a:t>
            </a:r>
            <a:endParaRPr lang="en-US" altLang="zh-CN" dirty="0">
              <a:sym typeface="+mn-ea"/>
            </a:endParaRPr>
          </a:p>
          <a:p>
            <a:r>
              <a:rPr lang="en-US" altLang="zh-CN" dirty="0">
                <a:sym typeface="+mn-ea"/>
              </a:rPr>
              <a:t>                                                                                                                                       </a:t>
            </a:r>
            <a:endParaRPr lang="en-US" altLang="zh-CN" dirty="0">
              <a:sym typeface="+mn-ea"/>
            </a:endParaRPr>
          </a:p>
          <a:p>
            <a:r>
              <a:rPr lang="en-US" altLang="zh-CN" dirty="0">
                <a:sym typeface="+mn-ea"/>
              </a:rPr>
              <a:t>                                                                                                                         </a:t>
            </a:r>
            <a:endParaRPr lang="en-US" altLang="zh-CN" dirty="0">
              <a:sym typeface="+mn-e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644" y="2827347"/>
            <a:ext cx="7994623" cy="11305579"/>
          </a:xfrm>
          <a:prstGeom prst="rect">
            <a:avLst/>
          </a:prstGeom>
          <a:noFill/>
          <a:ln w="317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267" y="2827347"/>
            <a:ext cx="7994623" cy="11305579"/>
          </a:xfrm>
          <a:prstGeom prst="rect">
            <a:avLst/>
          </a:prstGeom>
          <a:noFill/>
          <a:ln w="317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644" y="14132926"/>
            <a:ext cx="7994623" cy="11305579"/>
          </a:xfrm>
          <a:prstGeom prst="rect">
            <a:avLst/>
          </a:prstGeom>
          <a:noFill/>
          <a:ln w="317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267" y="14132926"/>
            <a:ext cx="7994623" cy="11305579"/>
          </a:xfrm>
          <a:prstGeom prst="rect">
            <a:avLst/>
          </a:prstGeom>
          <a:noFill/>
          <a:ln w="317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8401380" y="2954856"/>
            <a:ext cx="10363445" cy="14573171"/>
            <a:chOff x="9600970" y="738628"/>
            <a:chExt cx="2591030" cy="3642871"/>
          </a:xfrm>
        </p:grpSpPr>
        <p:sp>
          <p:nvSpPr>
            <p:cNvPr id="38" name="矩形 37"/>
            <p:cNvSpPr/>
            <p:nvPr/>
          </p:nvSpPr>
          <p:spPr>
            <a:xfrm>
              <a:off x="9600971" y="738628"/>
              <a:ext cx="2591029" cy="1081705"/>
            </a:xfrm>
            <a:prstGeom prst="rect">
              <a:avLst/>
            </a:prstGeom>
            <a:solidFill>
              <a:srgbClr val="C7E7FE">
                <a:alpha val="7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>
            <a:xfrm>
              <a:off x="9600971" y="2132856"/>
              <a:ext cx="2591029" cy="476994"/>
            </a:xfrm>
            <a:prstGeom prst="rect">
              <a:avLst/>
            </a:prstGeom>
            <a:solidFill>
              <a:srgbClr val="C7E7FE">
                <a:alpha val="7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>
              <a:off x="9600970" y="2641675"/>
              <a:ext cx="2591029" cy="513482"/>
            </a:xfrm>
            <a:prstGeom prst="rect">
              <a:avLst/>
            </a:prstGeom>
            <a:solidFill>
              <a:srgbClr val="C7E7FE">
                <a:alpha val="7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/>
            <p:cNvSpPr/>
            <p:nvPr/>
          </p:nvSpPr>
          <p:spPr>
            <a:xfrm>
              <a:off x="9600970" y="3177456"/>
              <a:ext cx="2591029" cy="1204043"/>
            </a:xfrm>
            <a:prstGeom prst="rect">
              <a:avLst/>
            </a:prstGeom>
            <a:solidFill>
              <a:srgbClr val="C7E7FE">
                <a:alpha val="7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/>
            <p:cNvSpPr/>
            <p:nvPr/>
          </p:nvSpPr>
          <p:spPr>
            <a:xfrm>
              <a:off x="9600971" y="1844824"/>
              <a:ext cx="2591029" cy="260200"/>
            </a:xfrm>
            <a:prstGeom prst="rect">
              <a:avLst/>
            </a:prstGeom>
            <a:solidFill>
              <a:srgbClr val="C7E7FE">
                <a:alpha val="7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165087" y="637614"/>
            <a:ext cx="48599736" cy="2189733"/>
          </a:xfrm>
          <a:prstGeom prst="rect">
            <a:avLst/>
          </a:prstGeom>
          <a:solidFill>
            <a:srgbClr val="C7E7F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365760" tIns="182880" rIns="365760" bIns="182880"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79382" y="25438504"/>
            <a:ext cx="48322894" cy="1691836"/>
          </a:xfrm>
          <a:prstGeom prst="rect">
            <a:avLst/>
          </a:prstGeom>
          <a:solidFill>
            <a:srgbClr val="C7E7F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365760" tIns="182880" rIns="365760" bIns="182880"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279382" y="25438504"/>
            <a:ext cx="48322894" cy="1691836"/>
          </a:xfrm>
          <a:prstGeom prst="rect">
            <a:avLst/>
          </a:prstGeom>
          <a:solidFill>
            <a:srgbClr val="C7E7F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365760" tIns="182880" rIns="365760" bIns="182880"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52386" y="2954855"/>
            <a:ext cx="12959508" cy="1189733"/>
          </a:xfrm>
          <a:prstGeom prst="rect">
            <a:avLst/>
          </a:prstGeom>
          <a:solidFill>
            <a:srgbClr val="C7E7FE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2694216" y="3072668"/>
            <a:ext cx="7875847" cy="95410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5600" b="1" dirty="0"/>
              <a:t>镇域国土空间总体格局</a:t>
            </a:r>
            <a:endParaRPr lang="zh-CN" altLang="en-US" sz="5600" b="1" dirty="0"/>
          </a:p>
        </p:txBody>
      </p:sp>
      <p:sp>
        <p:nvSpPr>
          <p:cNvPr id="27" name="任意多边形 26"/>
          <p:cNvSpPr/>
          <p:nvPr/>
        </p:nvSpPr>
        <p:spPr>
          <a:xfrm flipH="1">
            <a:off x="38215724" y="2827349"/>
            <a:ext cx="185660" cy="22611157"/>
          </a:xfrm>
          <a:custGeom>
            <a:avLst/>
            <a:gdLst>
              <a:gd name="connsiteX0" fmla="*/ 0 w 0"/>
              <a:gd name="connsiteY0" fmla="*/ 0 h 5524500"/>
              <a:gd name="connsiteX1" fmla="*/ 0 w 0"/>
              <a:gd name="connsiteY1" fmla="*/ 5524500 h 552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524500">
                <a:moveTo>
                  <a:pt x="0" y="0"/>
                </a:moveTo>
                <a:lnTo>
                  <a:pt x="0" y="5524500"/>
                </a:lnTo>
              </a:path>
            </a:pathLst>
          </a:cu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tIns="182880" rIns="365760" bIns="182880"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79382" y="15048412"/>
            <a:ext cx="13172510" cy="10742647"/>
          </a:xfrm>
          <a:prstGeom prst="rect">
            <a:avLst/>
          </a:prstGeom>
        </p:spPr>
        <p:txBody>
          <a:bodyPr wrap="square" lIns="365760" tIns="182880" rIns="365760" bIns="182880">
            <a:spAutoFit/>
          </a:bodyPr>
          <a:lstStyle/>
          <a:p>
            <a:pPr>
              <a:spcBef>
                <a:spcPts val="1200"/>
              </a:spcBef>
            </a:pPr>
            <a:r>
              <a:rPr lang="zh-CN" altLang="en-US" sz="4800" dirty="0"/>
              <a:t>构建</a:t>
            </a:r>
            <a:r>
              <a:rPr lang="zh-CN" altLang="en-US" sz="4800" b="1" dirty="0"/>
              <a:t>“一心两轴、一屏两廊三区”</a:t>
            </a:r>
            <a:r>
              <a:rPr lang="zh-CN" altLang="en-US" sz="4800" dirty="0"/>
              <a:t>的镇域国土空间总体格局。</a:t>
            </a:r>
            <a:endParaRPr lang="zh-CN" altLang="en-US" sz="4800" dirty="0"/>
          </a:p>
          <a:p>
            <a:pPr>
              <a:spcBef>
                <a:spcPts val="1200"/>
              </a:spcBef>
            </a:pPr>
            <a:r>
              <a:rPr lang="zh-CN" altLang="en-US" sz="4800" b="1" dirty="0"/>
              <a:t>一心：</a:t>
            </a:r>
            <a:r>
              <a:rPr lang="zh-CN" altLang="en-US" sz="4800" dirty="0"/>
              <a:t>镇区，浮梁县中心城区的重要组成部分，镇域发展的中心；</a:t>
            </a:r>
            <a:endParaRPr lang="zh-CN" altLang="en-US" sz="4800" dirty="0"/>
          </a:p>
          <a:p>
            <a:pPr>
              <a:spcBef>
                <a:spcPts val="1200"/>
              </a:spcBef>
            </a:pPr>
            <a:r>
              <a:rPr lang="zh-CN" altLang="en-US" sz="4800" b="1" dirty="0"/>
              <a:t>两轴：</a:t>
            </a:r>
            <a:r>
              <a:rPr lang="en-US" altLang="zh-CN" sz="4800" dirty="0"/>
              <a:t>G206</a:t>
            </a:r>
            <a:r>
              <a:rPr lang="zh-CN" altLang="en-US" sz="4800" dirty="0"/>
              <a:t>国道产旅融合发展主轴、龙港路（</a:t>
            </a:r>
            <a:r>
              <a:rPr lang="en-US" altLang="zh-CN" sz="4800" dirty="0"/>
              <a:t>S404</a:t>
            </a:r>
            <a:r>
              <a:rPr lang="zh-CN" altLang="en-US" sz="4800" dirty="0"/>
              <a:t>）镇域发展次轴；</a:t>
            </a:r>
            <a:endParaRPr lang="zh-CN" altLang="en-US" sz="4800" dirty="0"/>
          </a:p>
          <a:p>
            <a:pPr>
              <a:spcBef>
                <a:spcPts val="1200"/>
              </a:spcBef>
            </a:pPr>
            <a:r>
              <a:rPr lang="zh-CN" altLang="en-US" sz="4800" b="1" dirty="0"/>
              <a:t>一屏：</a:t>
            </a:r>
            <a:r>
              <a:rPr lang="zh-CN" altLang="en-US" sz="4800" dirty="0"/>
              <a:t>镇域地处黄山余脉生态屏障，生态本底优越；</a:t>
            </a:r>
            <a:endParaRPr lang="zh-CN" altLang="en-US" sz="4800" dirty="0"/>
          </a:p>
          <a:p>
            <a:pPr>
              <a:spcBef>
                <a:spcPts val="1200"/>
              </a:spcBef>
            </a:pPr>
            <a:r>
              <a:rPr lang="zh-CN" altLang="en-US" sz="4800" b="1" dirty="0"/>
              <a:t>两廊：</a:t>
            </a:r>
            <a:r>
              <a:rPr lang="zh-CN" altLang="en-US" sz="4800" dirty="0"/>
              <a:t>贯穿镇域的西河与兴溪桥水两条生态廊道；</a:t>
            </a:r>
            <a:endParaRPr lang="zh-CN" altLang="en-US" sz="4800" dirty="0"/>
          </a:p>
          <a:p>
            <a:pPr>
              <a:spcBef>
                <a:spcPts val="1200"/>
              </a:spcBef>
            </a:pPr>
            <a:r>
              <a:rPr lang="zh-CN" altLang="en-US" sz="4800" b="1" dirty="0"/>
              <a:t>三区：</a:t>
            </a:r>
            <a:r>
              <a:rPr lang="zh-CN" altLang="en-US" sz="4800" dirty="0"/>
              <a:t>南部产城融合综合发展区、东北部林果休闲农业发展区、西北部特色养殖现代农业发展区。</a:t>
            </a:r>
            <a:endParaRPr lang="zh-CN" altLang="en-US" sz="4800" dirty="0"/>
          </a:p>
        </p:txBody>
      </p:sp>
      <p:sp>
        <p:nvSpPr>
          <p:cNvPr id="11" name="矩形 10"/>
          <p:cNvSpPr/>
          <p:nvPr/>
        </p:nvSpPr>
        <p:spPr>
          <a:xfrm>
            <a:off x="26411400" y="15185561"/>
            <a:ext cx="11992006" cy="9971961"/>
          </a:xfrm>
          <a:prstGeom prst="rect">
            <a:avLst/>
          </a:prstGeom>
        </p:spPr>
        <p:txBody>
          <a:bodyPr wrap="square" lIns="365760" tIns="182880" rIns="365760" bIns="182880">
            <a:spAutoFit/>
          </a:bodyPr>
          <a:lstStyle/>
          <a:p>
            <a:r>
              <a:rPr lang="zh-CN" altLang="en-US" sz="4800" dirty="0" smtClean="0"/>
              <a:t>构建“</a:t>
            </a:r>
            <a:r>
              <a:rPr lang="zh-CN" altLang="en-US" sz="4800" dirty="0"/>
              <a:t>外联内通、快速通畅、绿色智慧、安全便捷”的现代化综合交通运输体系。</a:t>
            </a:r>
            <a:endParaRPr lang="zh-CN" altLang="en-US" sz="4800" dirty="0"/>
          </a:p>
          <a:p>
            <a:pPr marL="685800" indent="-685800">
              <a:buFont typeface="Wingdings" panose="05000000000000000000" pitchFamily="2" charset="2"/>
              <a:buChar char="n"/>
            </a:pPr>
            <a:r>
              <a:rPr lang="zh-CN" altLang="en-US" sz="4800" b="1" dirty="0" smtClean="0"/>
              <a:t>铁</a:t>
            </a:r>
            <a:r>
              <a:rPr lang="zh-CN" altLang="en-US" sz="4800" b="1" dirty="0"/>
              <a:t>路：</a:t>
            </a:r>
            <a:r>
              <a:rPr lang="zh-CN" altLang="en-US" sz="4800" dirty="0" smtClean="0"/>
              <a:t>新</a:t>
            </a:r>
            <a:r>
              <a:rPr lang="zh-CN" altLang="en-US" sz="4800" dirty="0"/>
              <a:t>建安景铁路、皖赣铁路</a:t>
            </a:r>
            <a:r>
              <a:rPr lang="zh-CN" altLang="en-US" sz="4800" dirty="0" smtClean="0"/>
              <a:t>改线</a:t>
            </a:r>
            <a:endParaRPr lang="zh-CN" altLang="en-US" sz="4800" dirty="0"/>
          </a:p>
          <a:p>
            <a:pPr marL="685800" indent="-685800">
              <a:buFont typeface="Wingdings" panose="05000000000000000000" pitchFamily="2" charset="2"/>
              <a:buChar char="n"/>
            </a:pPr>
            <a:r>
              <a:rPr lang="zh-CN" altLang="en-US" sz="4800" b="1" dirty="0"/>
              <a:t>公路：</a:t>
            </a:r>
            <a:r>
              <a:rPr lang="zh-CN" altLang="en-US" sz="4800" dirty="0" smtClean="0"/>
              <a:t>规划形成以高速公路、国道、省道、县乡道、村道五个层次的综合交通网络。</a:t>
            </a:r>
            <a:endParaRPr lang="zh-CN" altLang="en-US" sz="4800" dirty="0" smtClean="0"/>
          </a:p>
          <a:p>
            <a:r>
              <a:rPr lang="zh-CN" altLang="en-US" sz="4800" b="1" dirty="0"/>
              <a:t>高速公路：</a:t>
            </a:r>
            <a:r>
              <a:rPr lang="zh-CN" altLang="en-US" sz="4800" dirty="0"/>
              <a:t>规划保留济广高速。</a:t>
            </a:r>
            <a:endParaRPr lang="zh-CN" altLang="en-US" sz="4800" dirty="0"/>
          </a:p>
          <a:p>
            <a:r>
              <a:rPr lang="zh-CN" altLang="en-US" sz="4800" b="1" dirty="0"/>
              <a:t>国道：</a:t>
            </a:r>
            <a:r>
              <a:rPr lang="zh-CN" altLang="en-US" sz="4800" dirty="0"/>
              <a:t>规划将原</a:t>
            </a:r>
            <a:r>
              <a:rPr lang="en-US" altLang="zh-CN" sz="4800" dirty="0"/>
              <a:t>G206</a:t>
            </a:r>
            <a:r>
              <a:rPr lang="zh-CN" altLang="en-US" sz="4800" dirty="0"/>
              <a:t>西</a:t>
            </a:r>
            <a:r>
              <a:rPr lang="zh-CN" altLang="en-US" sz="4800" dirty="0" smtClean="0"/>
              <a:t>绕、新建</a:t>
            </a:r>
            <a:r>
              <a:rPr lang="zh-CN" altLang="en-US" sz="4800" dirty="0"/>
              <a:t>国道</a:t>
            </a:r>
            <a:r>
              <a:rPr lang="en-US" altLang="zh-CN" sz="4800" dirty="0" smtClean="0"/>
              <a:t>G351</a:t>
            </a:r>
            <a:r>
              <a:rPr lang="zh-CN" altLang="en-US" sz="4800" dirty="0" smtClean="0"/>
              <a:t>。</a:t>
            </a:r>
            <a:endParaRPr lang="zh-CN" altLang="en-US" sz="4800" dirty="0"/>
          </a:p>
          <a:p>
            <a:r>
              <a:rPr lang="zh-CN" altLang="en-US" sz="4800" b="1" dirty="0"/>
              <a:t>省道：</a:t>
            </a:r>
            <a:r>
              <a:rPr lang="zh-CN" altLang="en-US" sz="4800" dirty="0"/>
              <a:t>保留现状省道</a:t>
            </a:r>
            <a:r>
              <a:rPr lang="en-US" altLang="zh-CN" sz="4800" dirty="0"/>
              <a:t>S404</a:t>
            </a:r>
            <a:r>
              <a:rPr lang="zh-CN" altLang="en-US" sz="4800" dirty="0"/>
              <a:t>。</a:t>
            </a:r>
            <a:endParaRPr lang="zh-CN" altLang="en-US" sz="4800" dirty="0"/>
          </a:p>
          <a:p>
            <a:r>
              <a:rPr lang="zh-CN" altLang="en-US" sz="4800" b="1" dirty="0"/>
              <a:t>县乡道：</a:t>
            </a:r>
            <a:r>
              <a:rPr lang="zh-CN" altLang="en-US" sz="4800" dirty="0"/>
              <a:t>规划新建联系省道</a:t>
            </a:r>
            <a:r>
              <a:rPr lang="en-US" altLang="zh-CN" sz="4800" dirty="0"/>
              <a:t>S404</a:t>
            </a:r>
            <a:r>
              <a:rPr lang="zh-CN" altLang="en-US" sz="4800" dirty="0"/>
              <a:t>至</a:t>
            </a:r>
            <a:r>
              <a:rPr lang="en-US" altLang="zh-CN" sz="4800" dirty="0"/>
              <a:t>S207</a:t>
            </a:r>
            <a:r>
              <a:rPr lang="zh-CN" altLang="en-US" sz="4800" dirty="0"/>
              <a:t>的地方干线公路。</a:t>
            </a:r>
            <a:endParaRPr lang="zh-CN" altLang="en-US" sz="4800" dirty="0"/>
          </a:p>
          <a:p>
            <a:r>
              <a:rPr lang="zh-CN" altLang="en-US" sz="4800" b="1" dirty="0"/>
              <a:t>村道：</a:t>
            </a:r>
            <a:r>
              <a:rPr lang="zh-CN" altLang="en-US" sz="4800" dirty="0"/>
              <a:t>重点建设“四好农村路</a:t>
            </a:r>
            <a:r>
              <a:rPr lang="zh-CN" altLang="en-US" sz="4800" dirty="0" smtClean="0"/>
              <a:t>”、 推进</a:t>
            </a:r>
            <a:r>
              <a:rPr lang="zh-CN" altLang="en-US" sz="4800" dirty="0"/>
              <a:t>城乡交通基础设施一体化。</a:t>
            </a:r>
            <a:endParaRPr lang="zh-CN" altLang="en-US" sz="4800" dirty="0"/>
          </a:p>
        </p:txBody>
      </p:sp>
      <p:sp>
        <p:nvSpPr>
          <p:cNvPr id="35" name="矩形 34"/>
          <p:cNvSpPr/>
          <p:nvPr/>
        </p:nvSpPr>
        <p:spPr>
          <a:xfrm>
            <a:off x="26816706" y="2934092"/>
            <a:ext cx="11273418" cy="1210495"/>
          </a:xfrm>
          <a:prstGeom prst="rect">
            <a:avLst/>
          </a:prstGeom>
          <a:solidFill>
            <a:srgbClr val="C7E7FE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tIns="182880" rIns="365760" bIns="182880" rtlCol="0" anchor="ctr"/>
          <a:lstStyle/>
          <a:p>
            <a:pPr algn="ctr"/>
            <a:endParaRPr lang="zh-CN" altLang="en-US"/>
          </a:p>
        </p:txBody>
      </p:sp>
      <p:sp>
        <p:nvSpPr>
          <p:cNvPr id="36" name="文本框 24"/>
          <p:cNvSpPr txBox="1"/>
          <p:nvPr/>
        </p:nvSpPr>
        <p:spPr>
          <a:xfrm>
            <a:off x="29087185" y="2954856"/>
            <a:ext cx="6746517" cy="1231106"/>
          </a:xfrm>
          <a:prstGeom prst="rect">
            <a:avLst/>
          </a:prstGeom>
          <a:noFill/>
        </p:spPr>
        <p:txBody>
          <a:bodyPr wrap="square" lIns="365760" tIns="182880" rIns="365760" bIns="182880" rtlCol="0" anchor="t">
            <a:spAutoFit/>
          </a:bodyPr>
          <a:lstStyle/>
          <a:p>
            <a:r>
              <a:rPr lang="zh-CN" altLang="en-US" sz="5600" b="1" dirty="0" smtClean="0"/>
              <a:t>镇域综合交通规划</a:t>
            </a:r>
            <a:endParaRPr lang="zh-CN" altLang="en-US" sz="5600" b="1" dirty="0"/>
          </a:p>
        </p:txBody>
      </p:sp>
      <p:sp>
        <p:nvSpPr>
          <p:cNvPr id="37" name="文本框 9"/>
          <p:cNvSpPr txBox="1"/>
          <p:nvPr/>
        </p:nvSpPr>
        <p:spPr>
          <a:xfrm>
            <a:off x="11022883" y="995795"/>
            <a:ext cx="26719060" cy="1600625"/>
          </a:xfrm>
          <a:prstGeom prst="rect">
            <a:avLst/>
          </a:prstGeom>
          <a:noFill/>
        </p:spPr>
        <p:txBody>
          <a:bodyPr wrap="square" lIns="365760" tIns="182880" rIns="365760" bIns="182880" rtlCol="0" anchor="t">
            <a:spAutoFit/>
          </a:bodyPr>
          <a:lstStyle/>
          <a:p>
            <a:r>
              <a:rPr lang="zh-CN" altLang="en-US" sz="8000" b="1" dirty="0"/>
              <a:t>浮梁县三龙镇国土空间总体规划（</a:t>
            </a:r>
            <a:r>
              <a:rPr lang="en-US" altLang="zh-CN" sz="8000" b="1" dirty="0"/>
              <a:t>2021-2035</a:t>
            </a:r>
            <a:r>
              <a:rPr lang="zh-CN" altLang="en-US" sz="8000" b="1" dirty="0"/>
              <a:t>年）</a:t>
            </a:r>
            <a:r>
              <a:rPr lang="zh-CN" altLang="en-US" sz="8000" b="1" dirty="0" smtClean="0"/>
              <a:t>批后公开</a:t>
            </a:r>
            <a:endParaRPr lang="zh-CN" altLang="en-US" sz="8000" b="1" dirty="0"/>
          </a:p>
        </p:txBody>
      </p:sp>
      <p:sp>
        <p:nvSpPr>
          <p:cNvPr id="39" name="矩形 38"/>
          <p:cNvSpPr/>
          <p:nvPr/>
        </p:nvSpPr>
        <p:spPr>
          <a:xfrm>
            <a:off x="13451892" y="2954855"/>
            <a:ext cx="12959508" cy="1189733"/>
          </a:xfrm>
          <a:prstGeom prst="rect">
            <a:avLst/>
          </a:prstGeom>
          <a:solidFill>
            <a:srgbClr val="C7E7FE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24"/>
          <p:cNvSpPr txBox="1"/>
          <p:nvPr/>
        </p:nvSpPr>
        <p:spPr>
          <a:xfrm>
            <a:off x="15630046" y="3051907"/>
            <a:ext cx="8752366" cy="95410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5600" b="1" dirty="0"/>
              <a:t>镇域国土空间控制线规划</a:t>
            </a:r>
            <a:endParaRPr lang="zh-CN" altLang="en-US" sz="5600" b="1" dirty="0"/>
          </a:p>
        </p:txBody>
      </p:sp>
      <p:sp>
        <p:nvSpPr>
          <p:cNvPr id="46" name="矩形 45"/>
          <p:cNvSpPr/>
          <p:nvPr/>
        </p:nvSpPr>
        <p:spPr>
          <a:xfrm>
            <a:off x="13451892" y="15261318"/>
            <a:ext cx="13172510" cy="9234365"/>
          </a:xfrm>
          <a:prstGeom prst="rect">
            <a:avLst/>
          </a:prstGeom>
        </p:spPr>
        <p:txBody>
          <a:bodyPr wrap="square" lIns="365760" tIns="182880" rIns="365760" bIns="18288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800" dirty="0"/>
              <a:t>严格落实上位规划下达的规划约束性指标，按照耕地和永久基本农田、生态保护红线、城镇开发边界的优先序统筹落实三条控制线，确保三条控制线不交叉不重叠不冲突。规划至</a:t>
            </a:r>
            <a:r>
              <a:rPr lang="en-US" altLang="zh-CN" sz="4800" dirty="0"/>
              <a:t>2035</a:t>
            </a:r>
            <a:r>
              <a:rPr lang="zh-CN" altLang="en-US" sz="4800" dirty="0"/>
              <a:t>年，三龙镇：</a:t>
            </a:r>
            <a:endParaRPr lang="en-US" altLang="zh-CN" sz="4800" dirty="0"/>
          </a:p>
          <a:p>
            <a:pPr>
              <a:lnSpc>
                <a:spcPct val="150000"/>
              </a:lnSpc>
            </a:pPr>
            <a:r>
              <a:rPr lang="zh-CN" altLang="en-US" sz="4800" b="1" dirty="0"/>
              <a:t>永久基本农田保护面积不</a:t>
            </a:r>
            <a:r>
              <a:rPr lang="zh-CN" altLang="en-US" sz="4800" b="1" dirty="0" smtClean="0"/>
              <a:t>低于</a:t>
            </a:r>
            <a:r>
              <a:rPr lang="en-US" altLang="zh-CN" sz="4800" b="1" dirty="0" smtClean="0"/>
              <a:t>1.3965</a:t>
            </a:r>
            <a:r>
              <a:rPr lang="zh-CN" altLang="en-US" sz="4800" b="1" dirty="0" smtClean="0"/>
              <a:t>万亩；</a:t>
            </a:r>
            <a:endParaRPr lang="en-US" altLang="zh-CN" sz="4800" b="1" dirty="0"/>
          </a:p>
          <a:p>
            <a:pPr>
              <a:lnSpc>
                <a:spcPct val="150000"/>
              </a:lnSpc>
            </a:pPr>
            <a:r>
              <a:rPr lang="zh-CN" altLang="en-US" sz="4800" b="1" dirty="0"/>
              <a:t>生态保护红线面积不低于</a:t>
            </a:r>
            <a:r>
              <a:rPr lang="en-US" altLang="zh-CN" sz="4800" b="1" dirty="0" smtClean="0"/>
              <a:t>26.35</a:t>
            </a:r>
            <a:r>
              <a:rPr lang="zh-CN" altLang="en-US" sz="4800" b="1" dirty="0" smtClean="0"/>
              <a:t>平方公里；</a:t>
            </a:r>
            <a:endParaRPr lang="en-US" altLang="zh-CN" sz="4800" b="1" dirty="0"/>
          </a:p>
          <a:p>
            <a:pPr>
              <a:lnSpc>
                <a:spcPct val="150000"/>
              </a:lnSpc>
            </a:pPr>
            <a:r>
              <a:rPr lang="zh-CN" altLang="en-US" sz="4800" b="1" dirty="0"/>
              <a:t>城镇开发边界面积不高于</a:t>
            </a:r>
            <a:r>
              <a:rPr lang="en-US" altLang="zh-CN" sz="4800" b="1" dirty="0" smtClean="0"/>
              <a:t>8.95</a:t>
            </a:r>
            <a:r>
              <a:rPr lang="zh-CN" altLang="en-US" sz="4800" b="1" dirty="0" smtClean="0"/>
              <a:t>平方公里。</a:t>
            </a:r>
            <a:endParaRPr lang="zh-CN" altLang="en-US" sz="4800" b="1" dirty="0"/>
          </a:p>
        </p:txBody>
      </p:sp>
      <p:sp>
        <p:nvSpPr>
          <p:cNvPr id="33" name="文本框 14"/>
          <p:cNvSpPr txBox="1"/>
          <p:nvPr/>
        </p:nvSpPr>
        <p:spPr>
          <a:xfrm>
            <a:off x="31940500" y="25248235"/>
            <a:ext cx="16661765" cy="2072640"/>
          </a:xfrm>
          <a:prstGeom prst="rect">
            <a:avLst/>
          </a:prstGeom>
          <a:noFill/>
        </p:spPr>
        <p:txBody>
          <a:bodyPr wrap="square" lIns="365760" tIns="182880" rIns="365760" bIns="182880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6400" dirty="0">
                <a:sym typeface="+mn-ea"/>
              </a:rPr>
              <a:t>      </a:t>
            </a:r>
            <a:r>
              <a:rPr lang="zh-CN" altLang="en-US" sz="6400" b="1" dirty="0">
                <a:sym typeface="+mn-ea"/>
              </a:rPr>
              <a:t>浮梁县自然资源和规划局</a:t>
            </a:r>
            <a:r>
              <a:rPr lang="en-US" altLang="zh-CN" sz="6400" b="1" dirty="0">
                <a:sym typeface="+mn-ea"/>
              </a:rPr>
              <a:t>   </a:t>
            </a:r>
            <a:r>
              <a:rPr lang="zh-CN" altLang="en-US" sz="6400" b="1" dirty="0">
                <a:sym typeface="+mn-ea"/>
              </a:rPr>
              <a:t>电话：</a:t>
            </a:r>
            <a:r>
              <a:rPr lang="en-US" altLang="zh-CN" sz="6400" b="1" dirty="0">
                <a:sym typeface="+mn-ea"/>
              </a:rPr>
              <a:t>2626625</a:t>
            </a:r>
            <a:r>
              <a:rPr lang="en-US" altLang="zh-CN" sz="6400" dirty="0">
                <a:sym typeface="+mn-ea"/>
              </a:rPr>
              <a:t>  </a:t>
            </a:r>
            <a:r>
              <a:rPr lang="en-US" altLang="zh-CN" sz="6400" dirty="0">
                <a:sym typeface="+mn-ea"/>
              </a:rPr>
              <a:t>                                                                                                                                 </a:t>
            </a:r>
            <a:endParaRPr lang="en-US" altLang="zh-CN" sz="6400" dirty="0"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6400" dirty="0">
                <a:sym typeface="+mn-ea"/>
              </a:rPr>
              <a:t>                                                                                                                         </a:t>
            </a:r>
            <a:endParaRPr lang="en-US" altLang="zh-CN" sz="6400" dirty="0">
              <a:sym typeface="+mn-ea"/>
            </a:endParaRPr>
          </a:p>
        </p:txBody>
      </p:sp>
      <p:pic>
        <p:nvPicPr>
          <p:cNvPr id="7" name="Picture 2" descr="D:\1t-1-20201110\2024\浮梁县乡镇国土空间总体规划\03三龙镇\三龙镇1009\三龙镇1014\三龙镇国土空间规划图\08镇域国土空间总体格局规划图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" t="16798" r="30562" b="7119"/>
          <a:stretch>
            <a:fillRect/>
          </a:stretch>
        </p:blipFill>
        <p:spPr bwMode="auto">
          <a:xfrm>
            <a:off x="165083" y="4371888"/>
            <a:ext cx="12946809" cy="1048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1t-1-20201110\2024\浮梁县乡镇国土空间总体规划\03三龙镇\三龙镇1009\三龙镇1014\三龙镇国土空间规划图\09镇域国土空间控制线规划图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4" t="17126" r="30579" b="7379"/>
          <a:stretch>
            <a:fillRect/>
          </a:stretch>
        </p:blipFill>
        <p:spPr bwMode="auto">
          <a:xfrm>
            <a:off x="13451892" y="4371886"/>
            <a:ext cx="12959508" cy="1048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1t-1-20201110\2024\浮梁县乡镇国土空间总体规划\03三龙镇\三龙镇1009\三龙镇1014\三龙镇国土空间规划图\19镇域综合交通规划图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4" t="17317" r="38143" b="7093"/>
          <a:stretch>
            <a:fillRect/>
          </a:stretch>
        </p:blipFill>
        <p:spPr bwMode="auto">
          <a:xfrm>
            <a:off x="26816706" y="4371886"/>
            <a:ext cx="11287476" cy="1048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文本框 5"/>
          <p:cNvSpPr txBox="1"/>
          <p:nvPr/>
        </p:nvSpPr>
        <p:spPr>
          <a:xfrm>
            <a:off x="2" y="25247982"/>
            <a:ext cx="5539379" cy="2072880"/>
          </a:xfrm>
          <a:prstGeom prst="rect">
            <a:avLst/>
          </a:prstGeom>
          <a:noFill/>
        </p:spPr>
        <p:txBody>
          <a:bodyPr wrap="square" lIns="365760" tIns="182880" rIns="365760" bIns="18288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4800" dirty="0"/>
              <a:t>                                                                                                                                       </a:t>
            </a:r>
            <a:endParaRPr lang="zh-CN" altLang="en-US" sz="4800" dirty="0"/>
          </a:p>
          <a:p>
            <a:pPr algn="ctr">
              <a:lnSpc>
                <a:spcPct val="150000"/>
              </a:lnSpc>
            </a:pPr>
            <a:r>
              <a:rPr lang="en-US" altLang="zh-CN" sz="4800" dirty="0"/>
              <a:t>                                                                                                                         </a:t>
            </a:r>
            <a:endParaRPr lang="zh-CN" altLang="en-US" sz="4800" dirty="0"/>
          </a:p>
        </p:txBody>
      </p:sp>
      <p:sp>
        <p:nvSpPr>
          <p:cNvPr id="28" name="文本框 7"/>
          <p:cNvSpPr txBox="1"/>
          <p:nvPr/>
        </p:nvSpPr>
        <p:spPr>
          <a:xfrm>
            <a:off x="24115732" y="25286086"/>
            <a:ext cx="4167869" cy="2072880"/>
          </a:xfrm>
          <a:prstGeom prst="rect">
            <a:avLst/>
          </a:prstGeom>
          <a:noFill/>
        </p:spPr>
        <p:txBody>
          <a:bodyPr wrap="square" lIns="365760" tIns="182880" rIns="365760" bIns="182880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6400" dirty="0">
                <a:sym typeface="+mn-ea"/>
              </a:rPr>
              <a:t>                                                                                                                                         </a:t>
            </a:r>
            <a:endParaRPr lang="en-US" altLang="zh-CN" sz="6400" dirty="0"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6400" dirty="0">
                <a:sym typeface="+mn-ea"/>
              </a:rPr>
              <a:t>                                                                                                                         </a:t>
            </a:r>
            <a:endParaRPr lang="en-US" altLang="zh-CN" sz="6400" dirty="0">
              <a:sym typeface="+mn-ea"/>
            </a:endParaRPr>
          </a:p>
        </p:txBody>
      </p:sp>
      <p:sp>
        <p:nvSpPr>
          <p:cNvPr id="29" name="文本框 2"/>
          <p:cNvSpPr txBox="1"/>
          <p:nvPr/>
        </p:nvSpPr>
        <p:spPr>
          <a:xfrm>
            <a:off x="11027964" y="25327496"/>
            <a:ext cx="7604265" cy="1913852"/>
          </a:xfrm>
          <a:prstGeom prst="rect">
            <a:avLst/>
          </a:prstGeom>
          <a:noFill/>
        </p:spPr>
        <p:txBody>
          <a:bodyPr wrap="square" lIns="365760" tIns="182880" rIns="365760" bIns="182880" rtlCol="0" anchor="t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6400"/>
            </a:lvl1pPr>
          </a:lstStyle>
          <a:p>
            <a:endParaRPr lang="en-US" altLang="zh-CN" b="1" dirty="0">
              <a:sym typeface="+mn-ea"/>
            </a:endParaRPr>
          </a:p>
          <a:p>
            <a:r>
              <a:rPr lang="en-US" altLang="zh-CN" dirty="0">
                <a:sym typeface="+mn-ea"/>
              </a:rPr>
              <a:t>                                                                                                                                     </a:t>
            </a:r>
            <a:endParaRPr lang="en-US" altLang="zh-CN" dirty="0">
              <a:sym typeface="+mn-ea"/>
            </a:endParaRPr>
          </a:p>
          <a:p>
            <a:r>
              <a:rPr lang="en-US" altLang="zh-CN" dirty="0">
                <a:sym typeface="+mn-ea"/>
              </a:rPr>
              <a:t>                                                                                                                                       </a:t>
            </a:r>
            <a:endParaRPr lang="en-US" altLang="zh-CN" dirty="0">
              <a:sym typeface="+mn-ea"/>
            </a:endParaRPr>
          </a:p>
          <a:p>
            <a:r>
              <a:rPr lang="en-US" altLang="zh-CN" dirty="0">
                <a:sym typeface="+mn-ea"/>
              </a:rPr>
              <a:t>                                                                                                                         </a:t>
            </a:r>
            <a:endParaRPr lang="en-US" altLang="zh-CN" dirty="0">
              <a:sym typeface="+mn-e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3689</Words>
  <Application>WPS 演示</Application>
  <PresentationFormat>自定义</PresentationFormat>
  <Paragraphs>70</Paragraphs>
  <Slides>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9" baseType="lpstr">
      <vt:lpstr>Arial</vt:lpstr>
      <vt:lpstr>宋体</vt:lpstr>
      <vt:lpstr>Wingdings</vt:lpstr>
      <vt:lpstr>Calibri</vt:lpstr>
      <vt:lpstr>微软雅黑</vt:lpstr>
      <vt:lpstr>Arial Unicode MS</vt:lpstr>
      <vt:lpstr>WPS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101</cp:revision>
  <dcterms:created xsi:type="dcterms:W3CDTF">2023-08-09T12:44:00Z</dcterms:created>
  <dcterms:modified xsi:type="dcterms:W3CDTF">2026-03-09T02:54:09Z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30BAFC5202E2431DA211264565428EB2_13</vt:lpwstr>
  </property>
  <property fmtid="{D5CDD505-2E9C-101B-9397-08002B2CF9AE}" pid="3" name="KSOProductBuildVer">
    <vt:lpwstr>2052-11.8.2.8959</vt:lpwstr>
  </property>
</Properties>
</file>