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263" r:id="rId3"/>
    <p:sldId id="264" r:id="rId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EDFE"/>
    <a:srgbClr val="C7E7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9883" autoAdjust="0"/>
  </p:normalViewPr>
  <p:slideViewPr>
    <p:cSldViewPr snapToGrid="0" showGuides="1">
      <p:cViewPr>
        <p:scale>
          <a:sx n="75" d="100"/>
          <a:sy n="75" d="100"/>
        </p:scale>
        <p:origin x="-1896" y="-888"/>
      </p:cViewPr>
      <p:guideLst>
        <p:guide orient="horz" pos="2225"/>
        <p:guide pos="384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7" Type="http://schemas.openxmlformats.org/officeDocument/2006/relationships/viewProps" Target="viewProps.xml"/><Relationship Id="rId6" Type="http://schemas.openxmlformats.org/officeDocument/2006/relationships/presProps" Target="presProps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jpeg"/><Relationship Id="rId8" Type="http://schemas.openxmlformats.org/officeDocument/2006/relationships/image" Target="../media/image4.png"/><Relationship Id="rId7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tags" Target="../tags/tag3.xml"/><Relationship Id="rId4" Type="http://schemas.openxmlformats.org/officeDocument/2006/relationships/image" Target="../media/image2.png"/><Relationship Id="rId3" Type="http://schemas.openxmlformats.org/officeDocument/2006/relationships/tags" Target="../tags/tag2.xml"/><Relationship Id="rId2" Type="http://schemas.openxmlformats.org/officeDocument/2006/relationships/image" Target="../media/image1.png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5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6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926080" y="706755"/>
            <a:ext cx="2175510" cy="30791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4558" t="10081" r="6937" b="3771"/>
          <a:stretch>
            <a:fillRect/>
          </a:stretch>
        </p:blipFill>
        <p:spPr>
          <a:xfrm>
            <a:off x="615315" y="767715"/>
            <a:ext cx="2141855" cy="294576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1275" y="159385"/>
            <a:ext cx="12081510" cy="547370"/>
          </a:xfrm>
          <a:prstGeom prst="rect">
            <a:avLst/>
          </a:prstGeom>
          <a:solidFill>
            <a:srgbClr val="C7E7F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9850" y="6358890"/>
            <a:ext cx="12081510" cy="422910"/>
          </a:xfrm>
          <a:prstGeom prst="rect">
            <a:avLst/>
          </a:prstGeom>
          <a:solidFill>
            <a:srgbClr val="C7E7F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0" y="6295390"/>
            <a:ext cx="1384935" cy="518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sz="1200"/>
              <a:t>                                                                                                                                        </a:t>
            </a:r>
            <a:endParaRPr lang="zh-CN" altLang="en-US" sz="1200"/>
          </a:p>
          <a:p>
            <a:pPr indent="0" algn="ctr" fontAlgn="auto">
              <a:lnSpc>
                <a:spcPct val="150000"/>
              </a:lnSpc>
            </a:pPr>
            <a:r>
              <a:rPr lang="en-US" altLang="zh-CN" sz="1200"/>
              <a:t>                                                                                                                         </a:t>
            </a:r>
            <a:endParaRPr lang="zh-CN" altLang="en-US" sz="1200"/>
          </a:p>
        </p:txBody>
      </p:sp>
      <p:sp>
        <p:nvSpPr>
          <p:cNvPr id="7" name="文本框 6"/>
          <p:cNvSpPr txBox="1"/>
          <p:nvPr/>
        </p:nvSpPr>
        <p:spPr>
          <a:xfrm>
            <a:off x="2757170" y="6295390"/>
            <a:ext cx="1042035" cy="518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600">
                <a:sym typeface="+mn-ea"/>
              </a:rPr>
              <a:t>                                                                                                                                         </a:t>
            </a:r>
            <a:endParaRPr lang="en-US" altLang="zh-CN" sz="1600"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600">
                <a:sym typeface="+mn-ea"/>
              </a:rPr>
              <a:t>                                                                                                                         </a:t>
            </a:r>
            <a:endParaRPr lang="en-US" altLang="zh-CN" sz="1600"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029325" y="6308090"/>
            <a:ext cx="1042035" cy="518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600">
                <a:sym typeface="+mn-ea"/>
              </a:rPr>
              <a:t>                                                                                                                                       </a:t>
            </a:r>
            <a:endParaRPr lang="en-US" altLang="zh-CN" sz="1600"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600">
                <a:sym typeface="+mn-ea"/>
              </a:rPr>
              <a:t>                                                                                                                         </a:t>
            </a:r>
            <a:endParaRPr lang="en-US" altLang="zh-CN" sz="1600"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225155" y="6320790"/>
            <a:ext cx="3943985" cy="518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>
                <a:sym typeface="+mn-ea"/>
              </a:rPr>
              <a:t>   </a:t>
            </a:r>
            <a:r>
              <a:rPr lang="zh-CN" altLang="en-US" sz="1600" b="1" dirty="0">
                <a:sym typeface="+mn-ea"/>
              </a:rPr>
              <a:t>浮梁县自然资源和规划局</a:t>
            </a:r>
            <a:r>
              <a:rPr lang="en-US" altLang="zh-CN" sz="1600" b="1" dirty="0">
                <a:sym typeface="+mn-ea"/>
              </a:rPr>
              <a:t>   </a:t>
            </a:r>
            <a:r>
              <a:rPr lang="zh-CN" altLang="en-US" sz="1600" b="1" dirty="0">
                <a:sym typeface="+mn-ea"/>
              </a:rPr>
              <a:t>电话</a:t>
            </a:r>
            <a:r>
              <a:rPr lang="en-US" altLang="zh-CN" sz="1600" b="1" dirty="0">
                <a:sym typeface="+mn-ea"/>
              </a:rPr>
              <a:t>2626625 </a:t>
            </a:r>
            <a:r>
              <a:rPr lang="en-US" altLang="zh-CN" sz="1600" dirty="0">
                <a:sym typeface="+mn-ea"/>
              </a:rPr>
              <a:t>                                                                                                                                     </a:t>
            </a:r>
            <a:endParaRPr lang="en-US" altLang="zh-CN" sz="1600" dirty="0"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>
                <a:sym typeface="+mn-ea"/>
              </a:rPr>
              <a:t>                                                                                                                         </a:t>
            </a:r>
            <a:endParaRPr lang="en-US" altLang="zh-CN" sz="1600" dirty="0"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541395" y="248920"/>
            <a:ext cx="61296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1" dirty="0" smtClean="0"/>
              <a:t>浮梁县王港乡城镇开发边界内详细规划批后公</a:t>
            </a:r>
            <a:r>
              <a:rPr lang="zh-CN" altLang="en-US" sz="2000" b="1" dirty="0"/>
              <a:t>开</a:t>
            </a:r>
            <a:endParaRPr lang="zh-CN" altLang="en-US" sz="2000" b="1" dirty="0"/>
          </a:p>
        </p:txBody>
      </p:sp>
      <p:sp>
        <p:nvSpPr>
          <p:cNvPr id="14" name="矩形 13"/>
          <p:cNvSpPr/>
          <p:nvPr/>
        </p:nvSpPr>
        <p:spPr>
          <a:xfrm>
            <a:off x="6256020" y="767715"/>
            <a:ext cx="5859780" cy="297180"/>
          </a:xfrm>
          <a:prstGeom prst="rect">
            <a:avLst/>
          </a:prstGeom>
          <a:solidFill>
            <a:srgbClr val="C7E7FE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8225287" y="762573"/>
            <a:ext cx="2205951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 b="1" dirty="0" smtClean="0"/>
              <a:t>土地利用规划图</a:t>
            </a:r>
            <a:endParaRPr lang="zh-CN" altLang="en-US" sz="1400" b="1" dirty="0"/>
          </a:p>
        </p:txBody>
      </p:sp>
      <p:sp>
        <p:nvSpPr>
          <p:cNvPr id="20" name="文本框 19"/>
          <p:cNvSpPr txBox="1"/>
          <p:nvPr/>
        </p:nvSpPr>
        <p:spPr>
          <a:xfrm>
            <a:off x="6096000" y="5331460"/>
            <a:ext cx="573468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360045" algn="l" fontAlgn="auto">
              <a:lnSpc>
                <a:spcPct val="200000"/>
              </a:lnSpc>
              <a:buClrTx/>
              <a:buSzTx/>
              <a:buFontTx/>
              <a:buNone/>
            </a:pPr>
            <a:r>
              <a:rPr lang="zh-CN" altLang="en-US" sz="1000" b="1" dirty="0" smtClean="0">
                <a:sym typeface="+mn-ea"/>
              </a:rPr>
              <a:t>用</a:t>
            </a:r>
            <a:r>
              <a:rPr lang="zh-CN" altLang="en-US" sz="1000" b="1" dirty="0">
                <a:sym typeface="+mn-ea"/>
              </a:rPr>
              <a:t>地</a:t>
            </a:r>
            <a:r>
              <a:rPr lang="zh-CN" altLang="en-US" sz="1000" b="1" dirty="0" smtClean="0">
                <a:sym typeface="+mn-ea"/>
              </a:rPr>
              <a:t>布局：</a:t>
            </a:r>
            <a:r>
              <a:rPr lang="zh-CN" altLang="en-US" sz="1000" dirty="0" smtClean="0">
                <a:sym typeface="+mn-ea"/>
              </a:rPr>
              <a:t>居住用地13.72h㎡，占规划用地的58.96%；公共管理与公共服务设施用地3.57h㎡，占总用地的15.35%；商业服务业用地1.64h㎡，占总用地的7.04%；仓储用地</a:t>
            </a:r>
            <a:r>
              <a:rPr lang="en-US" altLang="zh-CN" sz="1000" dirty="0" smtClean="0">
                <a:sym typeface="+mn-ea"/>
              </a:rPr>
              <a:t>0.74</a:t>
            </a:r>
            <a:r>
              <a:rPr lang="zh-CN" altLang="en-US" sz="1000" dirty="0" smtClean="0">
                <a:sym typeface="+mn-ea"/>
              </a:rPr>
              <a:t>h㎡，占总用地的3.19%；交通运输用地3.35h㎡，占总用地的14.39%；绿地与开敞空间用地0.2</a:t>
            </a:r>
            <a:r>
              <a:rPr lang="en-US" altLang="zh-CN" sz="1000" dirty="0" smtClean="0">
                <a:sym typeface="+mn-ea"/>
              </a:rPr>
              <a:t>5</a:t>
            </a:r>
            <a:r>
              <a:rPr lang="zh-CN" altLang="en-US" sz="1000" dirty="0" smtClean="0">
                <a:sym typeface="+mn-ea"/>
              </a:rPr>
              <a:t>h㎡，占总用地的1.0</a:t>
            </a:r>
            <a:r>
              <a:rPr lang="en-US" altLang="zh-CN" sz="1000" dirty="0" smtClean="0">
                <a:sym typeface="+mn-ea"/>
              </a:rPr>
              <a:t>8</a:t>
            </a:r>
            <a:r>
              <a:rPr lang="zh-CN" altLang="en-US" sz="1000" dirty="0" smtClean="0">
                <a:sym typeface="+mn-ea"/>
              </a:rPr>
              <a:t>%；</a:t>
            </a:r>
            <a:endParaRPr lang="zh-CN" altLang="zh-CN" sz="1000" dirty="0">
              <a:sym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9850" y="755015"/>
            <a:ext cx="6026150" cy="297180"/>
          </a:xfrm>
          <a:prstGeom prst="rect">
            <a:avLst/>
          </a:prstGeom>
          <a:solidFill>
            <a:srgbClr val="C7E7FE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2302007" y="742253"/>
            <a:ext cx="2205951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 b="1" dirty="0" smtClean="0"/>
              <a:t>总规及详规批复文件</a:t>
            </a:r>
            <a:endParaRPr lang="zh-CN" altLang="en-US" sz="1400" b="1" dirty="0" smtClean="0"/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62000" y="3566795"/>
            <a:ext cx="1995170" cy="279209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996565" y="3713480"/>
            <a:ext cx="1929130" cy="2748280"/>
          </a:xfrm>
          <a:prstGeom prst="rect">
            <a:avLst/>
          </a:prstGeom>
        </p:spPr>
      </p:pic>
      <p:pic>
        <p:nvPicPr>
          <p:cNvPr id="18" name="图片 17" descr="11 土地利用规划图"/>
          <p:cNvPicPr>
            <a:picLocks noChangeAspect="1"/>
          </p:cNvPicPr>
          <p:nvPr/>
        </p:nvPicPr>
        <p:blipFill>
          <a:blip r:embed="rId9"/>
          <a:srcRect l="2368" t="12093" r="19036" b="5778"/>
          <a:stretch>
            <a:fillRect/>
          </a:stretch>
        </p:blipFill>
        <p:spPr>
          <a:xfrm>
            <a:off x="6256020" y="1049020"/>
            <a:ext cx="5783580" cy="4270375"/>
          </a:xfrm>
          <a:prstGeom prst="rect">
            <a:avLst/>
          </a:prstGeom>
        </p:spPr>
      </p:pic>
      <p:pic>
        <p:nvPicPr>
          <p:cNvPr id="19" name="图片 18" descr="11 土地利用规划图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rcRect l="84899" t="31621" r="5005" b="28554"/>
          <a:stretch>
            <a:fillRect/>
          </a:stretch>
        </p:blipFill>
        <p:spPr>
          <a:xfrm>
            <a:off x="11296650" y="3248025"/>
            <a:ext cx="742950" cy="207073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600970" y="738628"/>
            <a:ext cx="2591030" cy="3642871"/>
            <a:chOff x="9600970" y="738628"/>
            <a:chExt cx="2591030" cy="3642871"/>
          </a:xfrm>
        </p:grpSpPr>
        <p:sp>
          <p:nvSpPr>
            <p:cNvPr id="38" name="矩形 37"/>
            <p:cNvSpPr/>
            <p:nvPr/>
          </p:nvSpPr>
          <p:spPr>
            <a:xfrm>
              <a:off x="9600971" y="738628"/>
              <a:ext cx="2591029" cy="1081705"/>
            </a:xfrm>
            <a:prstGeom prst="rect">
              <a:avLst/>
            </a:prstGeom>
            <a:solidFill>
              <a:srgbClr val="C7E7FE">
                <a:alpha val="7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>
            <a:xfrm>
              <a:off x="9600971" y="2132856"/>
              <a:ext cx="2591029" cy="476994"/>
            </a:xfrm>
            <a:prstGeom prst="rect">
              <a:avLst/>
            </a:prstGeom>
            <a:solidFill>
              <a:srgbClr val="C7E7FE">
                <a:alpha val="7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/>
            <p:cNvSpPr/>
            <p:nvPr/>
          </p:nvSpPr>
          <p:spPr>
            <a:xfrm>
              <a:off x="9600970" y="2641675"/>
              <a:ext cx="2591029" cy="513482"/>
            </a:xfrm>
            <a:prstGeom prst="rect">
              <a:avLst/>
            </a:prstGeom>
            <a:solidFill>
              <a:srgbClr val="C7E7FE">
                <a:alpha val="7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 43"/>
            <p:cNvSpPr/>
            <p:nvPr/>
          </p:nvSpPr>
          <p:spPr>
            <a:xfrm>
              <a:off x="9600970" y="3177456"/>
              <a:ext cx="2591029" cy="1204043"/>
            </a:xfrm>
            <a:prstGeom prst="rect">
              <a:avLst/>
            </a:prstGeom>
            <a:solidFill>
              <a:srgbClr val="C7E7FE">
                <a:alpha val="7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矩形 44"/>
            <p:cNvSpPr/>
            <p:nvPr/>
          </p:nvSpPr>
          <p:spPr>
            <a:xfrm>
              <a:off x="9600971" y="1844824"/>
              <a:ext cx="2591029" cy="260200"/>
            </a:xfrm>
            <a:prstGeom prst="rect">
              <a:avLst/>
            </a:prstGeom>
            <a:solidFill>
              <a:srgbClr val="C7E7FE">
                <a:alpha val="7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41274" y="159385"/>
            <a:ext cx="12150725" cy="547370"/>
          </a:xfrm>
          <a:prstGeom prst="rect">
            <a:avLst/>
          </a:prstGeom>
          <a:solidFill>
            <a:srgbClr val="C7E7F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9850" y="6358890"/>
            <a:ext cx="12081510" cy="422910"/>
          </a:xfrm>
          <a:prstGeom prst="rect">
            <a:avLst/>
          </a:prstGeom>
          <a:solidFill>
            <a:srgbClr val="C7E7F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69850" y="6358890"/>
            <a:ext cx="12081510" cy="422910"/>
          </a:xfrm>
          <a:prstGeom prst="rect">
            <a:avLst/>
          </a:prstGeom>
          <a:solidFill>
            <a:srgbClr val="C7E7F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0" y="6295390"/>
            <a:ext cx="1384935" cy="518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sz="1600"/>
              <a:t>   </a:t>
            </a:r>
            <a:r>
              <a:rPr lang="en-US" altLang="zh-CN" sz="1600" b="1"/>
              <a:t> </a:t>
            </a:r>
            <a:r>
              <a:rPr lang="en-US" altLang="zh-CN" sz="1400" b="1"/>
              <a:t> </a:t>
            </a:r>
            <a:r>
              <a:rPr lang="en-US" altLang="zh-CN" sz="1200"/>
              <a:t>                                                                                                                                        </a:t>
            </a:r>
            <a:endParaRPr lang="zh-CN" altLang="en-US" sz="1200"/>
          </a:p>
          <a:p>
            <a:pPr indent="0" algn="ctr" fontAlgn="auto">
              <a:lnSpc>
                <a:spcPct val="150000"/>
              </a:lnSpc>
            </a:pPr>
            <a:r>
              <a:rPr lang="en-US" altLang="zh-CN" sz="1200"/>
              <a:t>                                                                                                                         </a:t>
            </a:r>
            <a:endParaRPr lang="zh-CN" altLang="en-US" sz="1200"/>
          </a:p>
        </p:txBody>
      </p:sp>
      <p:sp>
        <p:nvSpPr>
          <p:cNvPr id="8" name="文本框 7"/>
          <p:cNvSpPr txBox="1"/>
          <p:nvPr/>
        </p:nvSpPr>
        <p:spPr>
          <a:xfrm>
            <a:off x="2757170" y="6295390"/>
            <a:ext cx="1042035" cy="518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600">
                <a:sym typeface="+mn-ea"/>
              </a:rPr>
              <a:t>                                                                                                                                          </a:t>
            </a:r>
            <a:endParaRPr lang="en-US" altLang="zh-CN" sz="1600"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600">
                <a:sym typeface="+mn-ea"/>
              </a:rPr>
              <a:t>                                                                                                                         </a:t>
            </a:r>
            <a:endParaRPr lang="en-US" altLang="zh-CN" sz="1600"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029325" y="6308090"/>
            <a:ext cx="1042035" cy="518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600">
                <a:sym typeface="+mn-ea"/>
              </a:rPr>
              <a:t>                                                                                                                                         </a:t>
            </a:r>
            <a:endParaRPr lang="en-US" altLang="zh-CN" sz="1600"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600">
                <a:sym typeface="+mn-ea"/>
              </a:rPr>
              <a:t>                                                                                                                         </a:t>
            </a:r>
            <a:endParaRPr lang="en-US" altLang="zh-CN" sz="1600"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265160" y="6320790"/>
            <a:ext cx="3903980" cy="518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>
                <a:sym typeface="+mn-ea"/>
              </a:rPr>
              <a:t>   </a:t>
            </a:r>
            <a:r>
              <a:rPr lang="zh-CN" altLang="en-US" sz="1600" b="1" dirty="0">
                <a:sym typeface="+mn-ea"/>
              </a:rPr>
              <a:t>浮梁县自然资源和规划局</a:t>
            </a:r>
            <a:r>
              <a:rPr lang="en-US" altLang="zh-CN" sz="1600" b="1" dirty="0">
                <a:sym typeface="+mn-ea"/>
              </a:rPr>
              <a:t>   </a:t>
            </a:r>
            <a:r>
              <a:rPr lang="zh-CN" altLang="en-US" sz="1600" b="1" dirty="0">
                <a:sym typeface="+mn-ea"/>
              </a:rPr>
              <a:t>电话</a:t>
            </a:r>
            <a:r>
              <a:rPr lang="en-US" altLang="zh-CN" sz="1600" b="1" dirty="0">
                <a:sym typeface="+mn-ea"/>
              </a:rPr>
              <a:t>2626625 </a:t>
            </a:r>
            <a:r>
              <a:rPr lang="en-US" altLang="zh-CN" sz="1600" dirty="0">
                <a:sym typeface="+mn-ea"/>
              </a:rPr>
              <a:t>                                                                                                                                     </a:t>
            </a:r>
            <a:endParaRPr lang="en-US" altLang="zh-CN" sz="1600" dirty="0"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>
                <a:sym typeface="+mn-ea"/>
              </a:rPr>
              <a:t>                                                                                                                         </a:t>
            </a:r>
            <a:endParaRPr lang="en-US" altLang="zh-CN" sz="1600" dirty="0">
              <a:sym typeface="+mn-ea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38100" y="738505"/>
            <a:ext cx="4746625" cy="297180"/>
          </a:xfrm>
          <a:prstGeom prst="rect">
            <a:avLst/>
          </a:prstGeom>
          <a:solidFill>
            <a:srgbClr val="C7E7FE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4852670" y="738505"/>
            <a:ext cx="4676140" cy="297180"/>
          </a:xfrm>
          <a:prstGeom prst="rect">
            <a:avLst/>
          </a:prstGeom>
          <a:solidFill>
            <a:srgbClr val="C7E7FE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6612667" y="722643"/>
            <a:ext cx="1555366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 b="1" dirty="0" smtClean="0"/>
              <a:t>道路系统规划图</a:t>
            </a:r>
            <a:endParaRPr lang="zh-CN" altLang="en-US" sz="1400" b="1" dirty="0"/>
          </a:p>
        </p:txBody>
      </p:sp>
      <p:sp>
        <p:nvSpPr>
          <p:cNvPr id="27" name="任意多边形 26"/>
          <p:cNvSpPr/>
          <p:nvPr/>
        </p:nvSpPr>
        <p:spPr>
          <a:xfrm flipH="1">
            <a:off x="9554553" y="706755"/>
            <a:ext cx="46418" cy="5652135"/>
          </a:xfrm>
          <a:custGeom>
            <a:avLst/>
            <a:gdLst>
              <a:gd name="connsiteX0" fmla="*/ 0 w 0"/>
              <a:gd name="connsiteY0" fmla="*/ 0 h 5524500"/>
              <a:gd name="connsiteX1" fmla="*/ 0 w 0"/>
              <a:gd name="connsiteY1" fmla="*/ 5524500 h 552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524500">
                <a:moveTo>
                  <a:pt x="0" y="0"/>
                </a:moveTo>
                <a:lnTo>
                  <a:pt x="0" y="5524500"/>
                </a:lnTo>
              </a:path>
            </a:pathLst>
          </a:cu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9"/>
          <p:cNvSpPr txBox="1"/>
          <p:nvPr/>
        </p:nvSpPr>
        <p:spPr>
          <a:xfrm>
            <a:off x="3719195" y="248920"/>
            <a:ext cx="613092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1" dirty="0" smtClean="0"/>
              <a:t>浮梁县</a:t>
            </a:r>
            <a:r>
              <a:rPr lang="zh-CN" altLang="en-US" sz="2000" b="1" dirty="0" smtClean="0">
                <a:sym typeface="+mn-ea"/>
              </a:rPr>
              <a:t>王港乡城镇开发边界内</a:t>
            </a:r>
            <a:r>
              <a:rPr lang="zh-CN" altLang="en-US" sz="2000" b="1" dirty="0" smtClean="0"/>
              <a:t>详细规划批后公</a:t>
            </a:r>
            <a:r>
              <a:rPr lang="zh-CN" altLang="en-US" sz="2000" b="1" dirty="0"/>
              <a:t>开</a:t>
            </a:r>
            <a:endParaRPr lang="zh-CN" altLang="en-US" sz="2000" b="1" dirty="0"/>
          </a:p>
        </p:txBody>
      </p:sp>
      <p:sp>
        <p:nvSpPr>
          <p:cNvPr id="42" name="文本框 24"/>
          <p:cNvSpPr txBox="1"/>
          <p:nvPr/>
        </p:nvSpPr>
        <p:spPr>
          <a:xfrm>
            <a:off x="1713865" y="738505"/>
            <a:ext cx="170116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 b="1" dirty="0" smtClean="0"/>
              <a:t>开发强度控制图</a:t>
            </a:r>
            <a:endParaRPr lang="zh-CN" altLang="en-US" sz="1400" b="1" dirty="0"/>
          </a:p>
        </p:txBody>
      </p:sp>
      <p:sp>
        <p:nvSpPr>
          <p:cNvPr id="3" name="矩形 2"/>
          <p:cNvSpPr/>
          <p:nvPr/>
        </p:nvSpPr>
        <p:spPr>
          <a:xfrm>
            <a:off x="4857750" y="4897755"/>
            <a:ext cx="4766310" cy="1325245"/>
          </a:xfrm>
          <a:prstGeom prst="rect">
            <a:avLst/>
          </a:prstGeom>
        </p:spPr>
        <p:txBody>
          <a:bodyPr wrap="square">
            <a:noAutofit/>
          </a:bodyPr>
          <a:p>
            <a:pPr algn="l" fontAlgn="auto">
              <a:lnSpc>
                <a:spcPct val="150000"/>
              </a:lnSpc>
              <a:buClrTx/>
              <a:buSzTx/>
              <a:buNone/>
            </a:pPr>
            <a:r>
              <a:rPr altLang="zh-CN" sz="1100" dirty="0"/>
              <a:t>规划范围内部道路分两个等级：干路、巷道</a:t>
            </a:r>
            <a:endParaRPr altLang="zh-CN" sz="1100" dirty="0"/>
          </a:p>
          <a:p>
            <a:pPr algn="l" fontAlgn="auto">
              <a:lnSpc>
                <a:spcPct val="150000"/>
              </a:lnSpc>
              <a:buClrTx/>
              <a:buSzTx/>
              <a:buNone/>
            </a:pPr>
            <a:r>
              <a:rPr altLang="zh-CN" sz="1100" dirty="0"/>
              <a:t>本次规划干路主要为X087县道、规划路等，道路红线宽度为</a:t>
            </a:r>
            <a:r>
              <a:rPr lang="en-US" sz="1100" dirty="0"/>
              <a:t>16</a:t>
            </a:r>
            <a:r>
              <a:rPr altLang="zh-CN" sz="1100" dirty="0"/>
              <a:t>米，断面形式以一块板为主</a:t>
            </a:r>
            <a:r>
              <a:rPr lang="zh-CN" sz="1100" dirty="0"/>
              <a:t>。</a:t>
            </a:r>
            <a:r>
              <a:rPr altLang="zh-CN" sz="1100" dirty="0"/>
              <a:t>本次规划集镇巷道主要包括王港老街、市场路、新建路、平皋路、幸福路等多条道路，红线宽度5米</a:t>
            </a:r>
            <a:r>
              <a:rPr lang="zh-CN" sz="1100" dirty="0"/>
              <a:t>。</a:t>
            </a:r>
            <a:endParaRPr altLang="zh-CN" sz="1100" dirty="0"/>
          </a:p>
          <a:p>
            <a:pPr algn="l" fontAlgn="auto">
              <a:lnSpc>
                <a:spcPct val="150000"/>
              </a:lnSpc>
              <a:buClrTx/>
              <a:buSzTx/>
              <a:buNone/>
            </a:pPr>
            <a:endParaRPr lang="zh-CN" sz="1100" dirty="0"/>
          </a:p>
        </p:txBody>
      </p:sp>
      <p:sp>
        <p:nvSpPr>
          <p:cNvPr id="37" name="矩形 36"/>
          <p:cNvSpPr/>
          <p:nvPr/>
        </p:nvSpPr>
        <p:spPr>
          <a:xfrm>
            <a:off x="69850" y="4708525"/>
            <a:ext cx="4672330" cy="1476375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lnSpc>
                <a:spcPct val="150000"/>
              </a:lnSpc>
              <a:buClrTx/>
              <a:buSzTx/>
              <a:buNone/>
            </a:pPr>
            <a:r>
              <a:rPr altLang="zh-CN" sz="1200" dirty="0"/>
              <a:t>低强度开发区容积率0—1.0，主要为公共服务设施用地、</a:t>
            </a:r>
            <a:r>
              <a:rPr lang="zh-CN" sz="1200" dirty="0"/>
              <a:t>仓储</a:t>
            </a:r>
            <a:r>
              <a:rPr altLang="zh-CN" sz="1200" dirty="0"/>
              <a:t>用地等。中低强度开发区容积率1—1.5，主要包括农村宅基地、</a:t>
            </a:r>
            <a:r>
              <a:rPr altLang="zh-CN" sz="1200" dirty="0">
                <a:sym typeface="+mn-ea"/>
              </a:rPr>
              <a:t>商业用地</a:t>
            </a:r>
            <a:r>
              <a:rPr altLang="zh-CN" sz="1200" dirty="0"/>
              <a:t>等。中强度开发区容积率1.5-2.0，主要为</a:t>
            </a:r>
            <a:r>
              <a:rPr altLang="zh-CN" sz="1200" dirty="0">
                <a:sym typeface="+mn-ea"/>
              </a:rPr>
              <a:t>商务金融用地</a:t>
            </a:r>
            <a:r>
              <a:rPr altLang="zh-CN" sz="1200" dirty="0"/>
              <a:t>等。其余保留现状，如涉及改造或重建时，指标应以《江西省城市规划管理技术导则（2024版）》为准</a:t>
            </a:r>
            <a:r>
              <a:rPr lang="zh-CN" sz="1200" dirty="0"/>
              <a:t>。</a:t>
            </a:r>
            <a:endParaRPr lang="zh-CN" sz="1200" dirty="0"/>
          </a:p>
        </p:txBody>
      </p:sp>
      <p:pic>
        <p:nvPicPr>
          <p:cNvPr id="14" name="图片 13" descr="13 开发强度控制图"/>
          <p:cNvPicPr>
            <a:picLocks noChangeAspect="1"/>
          </p:cNvPicPr>
          <p:nvPr/>
        </p:nvPicPr>
        <p:blipFill>
          <a:blip r:embed="rId1"/>
          <a:srcRect l="2316" t="12398" r="18925" b="6120"/>
          <a:stretch>
            <a:fillRect/>
          </a:stretch>
        </p:blipFill>
        <p:spPr>
          <a:xfrm>
            <a:off x="69850" y="1126490"/>
            <a:ext cx="4702175" cy="3437255"/>
          </a:xfrm>
          <a:prstGeom prst="rect">
            <a:avLst/>
          </a:prstGeom>
        </p:spPr>
      </p:pic>
      <p:pic>
        <p:nvPicPr>
          <p:cNvPr id="13" name="图片 12" descr="13 开发强度控制图"/>
          <p:cNvPicPr>
            <a:picLocks noChangeAspect="1"/>
          </p:cNvPicPr>
          <p:nvPr/>
        </p:nvPicPr>
        <p:blipFill>
          <a:blip r:embed="rId1"/>
          <a:srcRect l="84667" t="32185" r="6084" b="46250"/>
          <a:stretch>
            <a:fillRect/>
          </a:stretch>
        </p:blipFill>
        <p:spPr>
          <a:xfrm>
            <a:off x="3999865" y="3313430"/>
            <a:ext cx="741680" cy="1221740"/>
          </a:xfrm>
          <a:prstGeom prst="rect">
            <a:avLst/>
          </a:prstGeom>
        </p:spPr>
      </p:pic>
      <p:pic>
        <p:nvPicPr>
          <p:cNvPr id="15" name="图片 14" descr="15 道路系统规划图"/>
          <p:cNvPicPr>
            <a:picLocks noChangeAspect="1"/>
          </p:cNvPicPr>
          <p:nvPr/>
        </p:nvPicPr>
        <p:blipFill>
          <a:blip r:embed="rId2"/>
          <a:srcRect l="2466" t="12370" r="18840" b="6380"/>
          <a:stretch>
            <a:fillRect/>
          </a:stretch>
        </p:blipFill>
        <p:spPr>
          <a:xfrm>
            <a:off x="4857750" y="1126490"/>
            <a:ext cx="4674870" cy="3410585"/>
          </a:xfrm>
          <a:prstGeom prst="rect">
            <a:avLst/>
          </a:prstGeom>
        </p:spPr>
      </p:pic>
      <p:pic>
        <p:nvPicPr>
          <p:cNvPr id="16" name="图片 15" descr="15 道路系统规划图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rcRect l="84912" t="31975" r="5949" b="44184"/>
          <a:stretch>
            <a:fillRect/>
          </a:stretch>
        </p:blipFill>
        <p:spPr>
          <a:xfrm>
            <a:off x="8985885" y="2641600"/>
            <a:ext cx="542925" cy="100076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2591</Words>
  <Application>WPS 演示</Application>
  <PresentationFormat>自定义</PresentationFormat>
  <Paragraphs>44</Paragraphs>
  <Slides>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9" baseType="lpstr">
      <vt:lpstr>Arial</vt:lpstr>
      <vt:lpstr>宋体</vt:lpstr>
      <vt:lpstr>Wingdings</vt:lpstr>
      <vt:lpstr>Calibri</vt:lpstr>
      <vt:lpstr>微软雅黑</vt:lpstr>
      <vt:lpstr>Arial Unicode MS</vt:lpstr>
      <vt:lpstr>WPS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48</cp:revision>
  <dcterms:created xsi:type="dcterms:W3CDTF">2023-08-09T12:44:00Z</dcterms:created>
  <dcterms:modified xsi:type="dcterms:W3CDTF">2026-03-09T02:40:32Z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55E923E8034F4A339CFAC2112997D5A3_13</vt:lpwstr>
  </property>
  <property fmtid="{D5CDD505-2E9C-101B-9397-08002B2CF9AE}" pid="3" name="KSOProductBuildVer">
    <vt:lpwstr>2052-11.8.2.8959</vt:lpwstr>
  </property>
</Properties>
</file>