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handoutMasterIdLst>
    <p:handoutMasterId r:id="rId6"/>
  </p:handoutMasterIdLst>
  <p:sldIdLst>
    <p:sldId id="263" r:id="rId3"/>
    <p:sldId id="264" r:id="rId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EDFE"/>
    <a:srgbClr val="C7E7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9883" autoAdjust="0"/>
  </p:normalViewPr>
  <p:slideViewPr>
    <p:cSldViewPr snapToGrid="0" showGuides="1">
      <p:cViewPr>
        <p:scale>
          <a:sx n="75" d="100"/>
          <a:sy n="75" d="100"/>
        </p:scale>
        <p:origin x="-1896" y="-888"/>
      </p:cViewPr>
      <p:guideLst>
        <p:guide orient="horz" pos="2160"/>
        <p:guide pos="3840"/>
        <p:guide pos="3849"/>
        <p:guide orient="horz" pos="22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bleStyles" Target="tableStyles.xml"/><Relationship Id="rId8" Type="http://schemas.openxmlformats.org/officeDocument/2006/relationships/viewProps" Target="viewProps.xml"/><Relationship Id="rId7" Type="http://schemas.openxmlformats.org/officeDocument/2006/relationships/presProps" Target="presProps.xml"/><Relationship Id="rId6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浮梁县人民政府关于《浮梁县臧湾乡国土空间总体规划(2021-2035年)》和《浮梁县减湾乡城镇开发边界内详细规划》的批复_页面_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815552" y="3894088"/>
            <a:ext cx="3176576" cy="2246400"/>
          </a:xfrm>
          <a:prstGeom prst="rect">
            <a:avLst/>
          </a:prstGeom>
        </p:spPr>
      </p:pic>
      <p:pic>
        <p:nvPicPr>
          <p:cNvPr id="13" name="图片 12" descr="浮梁县人民政府关于《浮梁县臧湾乡国土空间总体规划(2021-2035年)》和《浮梁县减湾乡城镇开发边界内详细规划》的批复_页面_3"/>
          <p:cNvPicPr>
            <a:picLocks noChangeAspect="1"/>
          </p:cNvPicPr>
          <p:nvPr/>
        </p:nvPicPr>
        <p:blipFill>
          <a:blip r:embed="rId2"/>
          <a:srcRect r="8237"/>
          <a:stretch>
            <a:fillRect/>
          </a:stretch>
        </p:blipFill>
        <p:spPr>
          <a:xfrm rot="5400000">
            <a:off x="2946400" y="1153160"/>
            <a:ext cx="2914650" cy="2246630"/>
          </a:xfrm>
          <a:prstGeom prst="rect">
            <a:avLst/>
          </a:prstGeom>
        </p:spPr>
      </p:pic>
      <p:pic>
        <p:nvPicPr>
          <p:cNvPr id="11" name="图片 10" descr="浮梁县人民政府关于《浮梁县臧湾乡国土空间总体规划(2021-2035年)》和《浮梁县减湾乡城镇开发边界内详细规划》的批复_页面_2"/>
          <p:cNvPicPr>
            <a:picLocks noChangeAspect="1"/>
          </p:cNvPicPr>
          <p:nvPr/>
        </p:nvPicPr>
        <p:blipFill>
          <a:blip r:embed="rId3"/>
          <a:srcRect l="7497"/>
          <a:stretch>
            <a:fillRect/>
          </a:stretch>
        </p:blipFill>
        <p:spPr>
          <a:xfrm rot="5400000">
            <a:off x="408305" y="4012565"/>
            <a:ext cx="2938145" cy="2246630"/>
          </a:xfrm>
          <a:prstGeom prst="rect">
            <a:avLst/>
          </a:prstGeom>
        </p:spPr>
      </p:pic>
      <p:pic>
        <p:nvPicPr>
          <p:cNvPr id="12" name="图片 11" descr="浮梁县人民政府关于《浮梁县臧湾乡国土空间总体规划(2021-2035年)》和《浮梁县减湾乡城镇开发边界内详细规划》的批复_页面_1"/>
          <p:cNvPicPr>
            <a:picLocks noChangeAspect="1"/>
          </p:cNvPicPr>
          <p:nvPr/>
        </p:nvPicPr>
        <p:blipFill>
          <a:blip r:embed="rId4"/>
          <a:srcRect r="5355"/>
          <a:stretch>
            <a:fillRect/>
          </a:stretch>
        </p:blipFill>
        <p:spPr>
          <a:xfrm rot="5400000">
            <a:off x="350520" y="1134745"/>
            <a:ext cx="3007995" cy="22479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1275" y="159385"/>
            <a:ext cx="12081510" cy="547370"/>
          </a:xfrm>
          <a:prstGeom prst="rect">
            <a:avLst/>
          </a:prstGeom>
          <a:solidFill>
            <a:srgbClr val="C7E7F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9850" y="6358890"/>
            <a:ext cx="12081510" cy="422910"/>
          </a:xfrm>
          <a:prstGeom prst="rect">
            <a:avLst/>
          </a:prstGeom>
          <a:solidFill>
            <a:srgbClr val="C7E7F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0" y="6295390"/>
            <a:ext cx="1384935" cy="51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1600"/>
              <a:t> </a:t>
            </a:r>
            <a:r>
              <a:rPr lang="en-US" altLang="zh-CN" sz="1400" b="1"/>
              <a:t> </a:t>
            </a:r>
            <a:r>
              <a:rPr lang="en-US" altLang="zh-CN" sz="1200"/>
              <a:t>                                                                                                                                        </a:t>
            </a:r>
            <a:endParaRPr lang="zh-CN" altLang="en-US" sz="1200"/>
          </a:p>
          <a:p>
            <a:pPr indent="0" algn="ctr" fontAlgn="auto">
              <a:lnSpc>
                <a:spcPct val="150000"/>
              </a:lnSpc>
            </a:pPr>
            <a:r>
              <a:rPr lang="en-US" altLang="zh-CN" sz="1200"/>
              <a:t>                                                                                                                         </a:t>
            </a:r>
            <a:endParaRPr lang="zh-CN" altLang="en-US" sz="1200"/>
          </a:p>
        </p:txBody>
      </p:sp>
      <p:sp>
        <p:nvSpPr>
          <p:cNvPr id="7" name="文本框 6"/>
          <p:cNvSpPr txBox="1"/>
          <p:nvPr/>
        </p:nvSpPr>
        <p:spPr>
          <a:xfrm>
            <a:off x="2757170" y="6295390"/>
            <a:ext cx="1042035" cy="51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>
                <a:sym typeface="+mn-ea"/>
              </a:rPr>
              <a:t>                                                                                                                                         </a:t>
            </a:r>
            <a:endParaRPr lang="en-US" altLang="zh-CN" sz="1600"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>
                <a:sym typeface="+mn-ea"/>
              </a:rPr>
              <a:t>                                                                                                                         </a:t>
            </a:r>
            <a:endParaRPr lang="en-US" altLang="zh-CN" sz="1600"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029325" y="6308090"/>
            <a:ext cx="1042035" cy="51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>
                <a:sym typeface="+mn-ea"/>
              </a:rPr>
              <a:t>                                                                                                                                         </a:t>
            </a:r>
            <a:endParaRPr lang="en-US" altLang="zh-CN" sz="1600"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>
                <a:sym typeface="+mn-ea"/>
              </a:rPr>
              <a:t>                                                                                                                         </a:t>
            </a:r>
            <a:endParaRPr lang="en-US" altLang="zh-CN" sz="1600"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536940" y="6320790"/>
            <a:ext cx="3632200" cy="51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>
                <a:sym typeface="+mn-ea"/>
              </a:rPr>
              <a:t>                                                                                                                                        </a:t>
            </a:r>
            <a:endParaRPr lang="en-US" altLang="zh-CN" sz="1600" dirty="0"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>
                <a:sym typeface="+mn-ea"/>
              </a:rPr>
              <a:t>                                                                                                                         </a:t>
            </a:r>
            <a:endParaRPr lang="en-US" altLang="zh-CN" sz="1600" dirty="0"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541395" y="248920"/>
            <a:ext cx="61296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 dirty="0" smtClean="0"/>
              <a:t>浮梁县臧湾乡城镇开发边界内详细规划批后公</a:t>
            </a:r>
            <a:r>
              <a:rPr lang="zh-CN" altLang="en-US" sz="2000" b="1" dirty="0"/>
              <a:t>开</a:t>
            </a:r>
            <a:endParaRPr lang="zh-CN" altLang="en-US" sz="2000" b="1" dirty="0"/>
          </a:p>
        </p:txBody>
      </p:sp>
      <p:sp>
        <p:nvSpPr>
          <p:cNvPr id="14" name="矩形 13"/>
          <p:cNvSpPr/>
          <p:nvPr/>
        </p:nvSpPr>
        <p:spPr>
          <a:xfrm>
            <a:off x="6256020" y="767715"/>
            <a:ext cx="5859780" cy="297180"/>
          </a:xfrm>
          <a:prstGeom prst="rect">
            <a:avLst/>
          </a:prstGeom>
          <a:solidFill>
            <a:srgbClr val="C7E7FE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8225287" y="762573"/>
            <a:ext cx="2205951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 b="1" dirty="0" smtClean="0"/>
              <a:t>土地利用规划图</a:t>
            </a:r>
            <a:endParaRPr lang="zh-CN" altLang="en-US" sz="1400" b="1" dirty="0"/>
          </a:p>
        </p:txBody>
      </p:sp>
      <p:sp>
        <p:nvSpPr>
          <p:cNvPr id="18" name="矩形 17"/>
          <p:cNvSpPr/>
          <p:nvPr/>
        </p:nvSpPr>
        <p:spPr>
          <a:xfrm>
            <a:off x="69850" y="755015"/>
            <a:ext cx="5566410" cy="297180"/>
          </a:xfrm>
          <a:prstGeom prst="rect">
            <a:avLst/>
          </a:prstGeom>
          <a:solidFill>
            <a:srgbClr val="D5ED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2302007" y="742253"/>
            <a:ext cx="2205951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 b="1" dirty="0" smtClean="0"/>
              <a:t>总规及详规批复文件</a:t>
            </a:r>
            <a:endParaRPr lang="zh-CN" altLang="en-US" sz="1400" b="1" dirty="0" smtClean="0"/>
          </a:p>
        </p:txBody>
      </p:sp>
      <p:sp>
        <p:nvSpPr>
          <p:cNvPr id="20" name="文本框 19"/>
          <p:cNvSpPr txBox="1"/>
          <p:nvPr/>
        </p:nvSpPr>
        <p:spPr>
          <a:xfrm>
            <a:off x="6238875" y="5331460"/>
            <a:ext cx="5717540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 fontAlgn="auto">
              <a:lnSpc>
                <a:spcPct val="130000"/>
              </a:lnSpc>
              <a:buClrTx/>
              <a:buSzTx/>
              <a:buNone/>
            </a:pPr>
            <a:r>
              <a:rPr lang="zh-CN" altLang="en-US" sz="1000" b="1" dirty="0" smtClean="0">
                <a:sym typeface="+mn-ea"/>
              </a:rPr>
              <a:t>用</a:t>
            </a:r>
            <a:r>
              <a:rPr lang="zh-CN" altLang="en-US" sz="1000" b="1" dirty="0">
                <a:sym typeface="+mn-ea"/>
              </a:rPr>
              <a:t>地</a:t>
            </a:r>
            <a:r>
              <a:rPr lang="zh-CN" altLang="en-US" sz="1000" b="1" dirty="0" smtClean="0">
                <a:sym typeface="+mn-ea"/>
              </a:rPr>
              <a:t>布局：</a:t>
            </a:r>
            <a:r>
              <a:rPr altLang="zh-CN" sz="1000" dirty="0">
                <a:sym typeface="+mn-ea"/>
              </a:rPr>
              <a:t>规划居住用地23.67公顷，占</a:t>
            </a:r>
            <a:r>
              <a:rPr lang="zh-CN" sz="1000" dirty="0">
                <a:sym typeface="+mn-ea"/>
              </a:rPr>
              <a:t>总</a:t>
            </a:r>
            <a:r>
              <a:rPr altLang="zh-CN" sz="1000" dirty="0">
                <a:sym typeface="+mn-ea"/>
              </a:rPr>
              <a:t>用地73.30%。规划公共管理与公共服务用地4.37公顷，占</a:t>
            </a:r>
            <a:r>
              <a:rPr lang="zh-CN" sz="1000" dirty="0">
                <a:sym typeface="+mn-ea"/>
              </a:rPr>
              <a:t>总</a:t>
            </a:r>
            <a:r>
              <a:rPr altLang="zh-CN" sz="1000" dirty="0">
                <a:sym typeface="+mn-ea"/>
              </a:rPr>
              <a:t>用地13.53%。规划商业服务业用地0.94公顷，占</a:t>
            </a:r>
            <a:r>
              <a:rPr lang="zh-CN" sz="1000" dirty="0">
                <a:sym typeface="+mn-ea"/>
              </a:rPr>
              <a:t>总</a:t>
            </a:r>
            <a:r>
              <a:rPr altLang="zh-CN" sz="1000" dirty="0">
                <a:sym typeface="+mn-ea"/>
              </a:rPr>
              <a:t>用地2.91%。规划工业用地0.14公顷，占</a:t>
            </a:r>
            <a:r>
              <a:rPr lang="zh-CN" sz="1000" dirty="0">
                <a:sym typeface="+mn-ea"/>
              </a:rPr>
              <a:t>总</a:t>
            </a:r>
            <a:r>
              <a:rPr altLang="zh-CN" sz="1000" dirty="0">
                <a:sym typeface="+mn-ea"/>
              </a:rPr>
              <a:t>用地0.43%。规划物流仓储用地0.16公顷，占</a:t>
            </a:r>
            <a:r>
              <a:rPr lang="zh-CN" sz="1000" dirty="0">
                <a:sym typeface="+mn-ea"/>
              </a:rPr>
              <a:t>总</a:t>
            </a:r>
            <a:r>
              <a:rPr altLang="zh-CN" sz="1000" dirty="0">
                <a:sym typeface="+mn-ea"/>
              </a:rPr>
              <a:t>用地0.50%</a:t>
            </a:r>
            <a:r>
              <a:rPr lang="zh-CN" sz="1000" dirty="0">
                <a:sym typeface="+mn-ea"/>
              </a:rPr>
              <a:t>。规划交通运输用地2.68公顷，占总用地8.31%。规划</a:t>
            </a:r>
            <a:r>
              <a:rPr altLang="zh-CN" sz="1000" dirty="0">
                <a:sym typeface="+mn-ea"/>
              </a:rPr>
              <a:t>公用设施用地0.05公顷，占</a:t>
            </a:r>
            <a:r>
              <a:rPr lang="zh-CN" sz="1000" dirty="0">
                <a:sym typeface="+mn-ea"/>
              </a:rPr>
              <a:t>总</a:t>
            </a:r>
            <a:r>
              <a:rPr altLang="zh-CN" sz="1000" dirty="0">
                <a:sym typeface="+mn-ea"/>
              </a:rPr>
              <a:t>用地0.15%。规划绿地与开敞空间用地0.28公顷，占</a:t>
            </a:r>
            <a:r>
              <a:rPr lang="zh-CN" sz="1000" dirty="0">
                <a:sym typeface="+mn-ea"/>
              </a:rPr>
              <a:t>总</a:t>
            </a:r>
            <a:r>
              <a:rPr altLang="zh-CN" sz="1000" dirty="0">
                <a:sym typeface="+mn-ea"/>
              </a:rPr>
              <a:t>用地0.87%。</a:t>
            </a:r>
            <a:endParaRPr lang="zh-CN" altLang="zh-CN" sz="1000" dirty="0">
              <a:sym typeface="+mn-ea"/>
            </a:endParaRPr>
          </a:p>
        </p:txBody>
      </p:sp>
      <p:pic>
        <p:nvPicPr>
          <p:cNvPr id="17" name="图片 16" descr="11-土地利用规划图1127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8875" y="1104265"/>
            <a:ext cx="5845810" cy="430847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39500" y="3763010"/>
            <a:ext cx="791210" cy="159131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537575" y="6320790"/>
            <a:ext cx="3631565" cy="51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1400" b="1" dirty="0">
                <a:sym typeface="+mn-ea"/>
              </a:rPr>
              <a:t>浮梁县自然资源和规划局</a:t>
            </a:r>
            <a:r>
              <a:rPr lang="en-US" altLang="zh-CN" sz="1600" b="1" dirty="0">
                <a:sym typeface="+mn-ea"/>
              </a:rPr>
              <a:t>   </a:t>
            </a:r>
            <a:r>
              <a:rPr lang="zh-CN" altLang="en-US" sz="1400" b="1" dirty="0">
                <a:sym typeface="+mn-ea"/>
              </a:rPr>
              <a:t>电话</a:t>
            </a:r>
            <a:r>
              <a:rPr lang="zh-CN" altLang="en-US" sz="1600" b="1" dirty="0">
                <a:sym typeface="+mn-ea"/>
              </a:rPr>
              <a:t>：</a:t>
            </a:r>
            <a:r>
              <a:rPr lang="en-US" altLang="zh-CN" sz="1600" b="1" dirty="0">
                <a:sym typeface="+mn-ea"/>
              </a:rPr>
              <a:t>2626625</a:t>
            </a:r>
            <a:r>
              <a:rPr lang="en-US" altLang="zh-CN" sz="1600" dirty="0">
                <a:sym typeface="+mn-ea"/>
              </a:rPr>
              <a:t>                                                                                                                                      </a:t>
            </a:r>
            <a:endParaRPr lang="en-US" altLang="zh-CN" sz="1600" dirty="0"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>
                <a:sym typeface="+mn-ea"/>
              </a:rPr>
              <a:t>                                                                                                                         </a:t>
            </a:r>
            <a:endParaRPr lang="en-US" altLang="zh-CN" sz="1600" dirty="0"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4-开发强度控制图1127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195" y="1226185"/>
            <a:ext cx="4555110" cy="33552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9600970" y="738628"/>
            <a:ext cx="2591030" cy="3642871"/>
            <a:chOff x="9600970" y="738628"/>
            <a:chExt cx="2591030" cy="3642871"/>
          </a:xfrm>
        </p:grpSpPr>
        <p:sp>
          <p:nvSpPr>
            <p:cNvPr id="38" name="矩形 37"/>
            <p:cNvSpPr/>
            <p:nvPr/>
          </p:nvSpPr>
          <p:spPr>
            <a:xfrm>
              <a:off x="9600971" y="738628"/>
              <a:ext cx="2591029" cy="1081705"/>
            </a:xfrm>
            <a:prstGeom prst="rect">
              <a:avLst/>
            </a:prstGeom>
            <a:solidFill>
              <a:srgbClr val="C7E7FE">
                <a:alpha val="7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>
            <a:xfrm>
              <a:off x="9600971" y="2132856"/>
              <a:ext cx="2591029" cy="476994"/>
            </a:xfrm>
            <a:prstGeom prst="rect">
              <a:avLst/>
            </a:prstGeom>
            <a:solidFill>
              <a:srgbClr val="C7E7FE">
                <a:alpha val="7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>
              <a:off x="9600970" y="2641675"/>
              <a:ext cx="2591029" cy="513482"/>
            </a:xfrm>
            <a:prstGeom prst="rect">
              <a:avLst/>
            </a:prstGeom>
            <a:solidFill>
              <a:srgbClr val="C7E7FE">
                <a:alpha val="7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/>
            <p:cNvSpPr/>
            <p:nvPr/>
          </p:nvSpPr>
          <p:spPr>
            <a:xfrm>
              <a:off x="9600970" y="3177456"/>
              <a:ext cx="2591029" cy="1204043"/>
            </a:xfrm>
            <a:prstGeom prst="rect">
              <a:avLst/>
            </a:prstGeom>
            <a:solidFill>
              <a:srgbClr val="C7E7FE">
                <a:alpha val="7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/>
            <p:cNvSpPr/>
            <p:nvPr/>
          </p:nvSpPr>
          <p:spPr>
            <a:xfrm>
              <a:off x="9600971" y="1844824"/>
              <a:ext cx="2591029" cy="260200"/>
            </a:xfrm>
            <a:prstGeom prst="rect">
              <a:avLst/>
            </a:prstGeom>
            <a:solidFill>
              <a:srgbClr val="C7E7FE">
                <a:alpha val="7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41274" y="159385"/>
            <a:ext cx="12150725" cy="547370"/>
          </a:xfrm>
          <a:prstGeom prst="rect">
            <a:avLst/>
          </a:prstGeom>
          <a:solidFill>
            <a:srgbClr val="C7E7F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9850" y="6358890"/>
            <a:ext cx="12081510" cy="422910"/>
          </a:xfrm>
          <a:prstGeom prst="rect">
            <a:avLst/>
          </a:prstGeom>
          <a:solidFill>
            <a:srgbClr val="C7E7F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69850" y="6358890"/>
            <a:ext cx="12081510" cy="422910"/>
          </a:xfrm>
          <a:prstGeom prst="rect">
            <a:avLst/>
          </a:prstGeom>
          <a:solidFill>
            <a:srgbClr val="C7E7F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0" y="6295390"/>
            <a:ext cx="1384935" cy="51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1600"/>
              <a:t> </a:t>
            </a:r>
            <a:r>
              <a:rPr lang="en-US" altLang="zh-CN" sz="1200"/>
              <a:t>                                                                                                                                       </a:t>
            </a:r>
            <a:endParaRPr lang="zh-CN" altLang="en-US" sz="1200"/>
          </a:p>
          <a:p>
            <a:pPr indent="0" algn="ctr" fontAlgn="auto">
              <a:lnSpc>
                <a:spcPct val="150000"/>
              </a:lnSpc>
            </a:pPr>
            <a:r>
              <a:rPr lang="en-US" altLang="zh-CN" sz="1200"/>
              <a:t>                                                                                                                         </a:t>
            </a:r>
            <a:endParaRPr lang="zh-CN" altLang="en-US" sz="1200"/>
          </a:p>
        </p:txBody>
      </p:sp>
      <p:sp>
        <p:nvSpPr>
          <p:cNvPr id="8" name="文本框 7"/>
          <p:cNvSpPr txBox="1"/>
          <p:nvPr/>
        </p:nvSpPr>
        <p:spPr>
          <a:xfrm>
            <a:off x="2757170" y="6295390"/>
            <a:ext cx="1042035" cy="51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  <a:buClrTx/>
              <a:buSzTx/>
              <a:buFontTx/>
            </a:pPr>
            <a:r>
              <a:rPr lang="en-US" altLang="zh-CN" sz="1600">
                <a:sym typeface="+mn-ea"/>
              </a:rPr>
              <a:t>                                                                                                                                         </a:t>
            </a:r>
            <a:endParaRPr lang="en-US" altLang="zh-CN" sz="1600">
              <a:sym typeface="+mn-ea"/>
            </a:endParaRPr>
          </a:p>
          <a:p>
            <a:pPr>
              <a:lnSpc>
                <a:spcPct val="150000"/>
              </a:lnSpc>
              <a:buClrTx/>
              <a:buSzTx/>
              <a:buFontTx/>
            </a:pPr>
            <a:r>
              <a:rPr lang="en-US" altLang="zh-CN" sz="1600">
                <a:sym typeface="+mn-ea"/>
              </a:rPr>
              <a:t>                                                                                                                         </a:t>
            </a:r>
            <a:endParaRPr lang="en-US" altLang="zh-CN" sz="1600"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029325" y="6308090"/>
            <a:ext cx="1042035" cy="51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  <a:buClrTx/>
              <a:buSzTx/>
              <a:buFontTx/>
            </a:pPr>
            <a:r>
              <a:rPr lang="en-US" altLang="zh-CN" sz="1600">
                <a:sym typeface="+mn-ea"/>
              </a:rPr>
              <a:t>                                                                                                                                         </a:t>
            </a:r>
            <a:endParaRPr lang="en-US" altLang="zh-CN" sz="1600">
              <a:sym typeface="+mn-ea"/>
            </a:endParaRPr>
          </a:p>
          <a:p>
            <a:pPr>
              <a:lnSpc>
                <a:spcPct val="150000"/>
              </a:lnSpc>
              <a:buClrTx/>
              <a:buSzTx/>
              <a:buFontTx/>
            </a:pPr>
            <a:r>
              <a:rPr lang="en-US" altLang="zh-CN" sz="1600">
                <a:sym typeface="+mn-ea"/>
              </a:rPr>
              <a:t>                                                                                                                         </a:t>
            </a:r>
            <a:endParaRPr lang="en-US" altLang="zh-CN" sz="1600"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536940" y="6320790"/>
            <a:ext cx="3632200" cy="51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>
                <a:sym typeface="+mn-ea"/>
              </a:rPr>
              <a:t>                                                                                                                                        </a:t>
            </a:r>
            <a:endParaRPr lang="en-US" altLang="zh-CN" sz="1600" dirty="0">
              <a:sym typeface="+mn-ea"/>
            </a:endParaRPr>
          </a:p>
          <a:p>
            <a:pPr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>
                <a:sym typeface="+mn-ea"/>
              </a:rPr>
              <a:t>                                                                                                                         </a:t>
            </a:r>
            <a:endParaRPr lang="en-US" altLang="zh-CN" sz="1600" dirty="0">
              <a:sym typeface="+mn-ea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8100" y="738505"/>
            <a:ext cx="4746625" cy="297180"/>
          </a:xfrm>
          <a:prstGeom prst="rect">
            <a:avLst/>
          </a:prstGeom>
          <a:solidFill>
            <a:srgbClr val="C7E7FE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5029835" y="738505"/>
            <a:ext cx="4498975" cy="297180"/>
          </a:xfrm>
          <a:prstGeom prst="rect">
            <a:avLst/>
          </a:prstGeom>
          <a:solidFill>
            <a:srgbClr val="C7E7FE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6612667" y="722643"/>
            <a:ext cx="1555366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 b="1" dirty="0" smtClean="0"/>
              <a:t>道路系统规划图</a:t>
            </a:r>
            <a:endParaRPr lang="zh-CN" altLang="en-US" sz="1400" b="1" dirty="0"/>
          </a:p>
        </p:txBody>
      </p:sp>
      <p:sp>
        <p:nvSpPr>
          <p:cNvPr id="27" name="任意多边形 26"/>
          <p:cNvSpPr/>
          <p:nvPr/>
        </p:nvSpPr>
        <p:spPr>
          <a:xfrm flipH="1">
            <a:off x="9554553" y="706755"/>
            <a:ext cx="46418" cy="5652135"/>
          </a:xfrm>
          <a:custGeom>
            <a:avLst/>
            <a:gdLst>
              <a:gd name="connsiteX0" fmla="*/ 0 w 0"/>
              <a:gd name="connsiteY0" fmla="*/ 0 h 5524500"/>
              <a:gd name="connsiteX1" fmla="*/ 0 w 0"/>
              <a:gd name="connsiteY1" fmla="*/ 5524500 h 552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524500">
                <a:moveTo>
                  <a:pt x="0" y="0"/>
                </a:moveTo>
                <a:lnTo>
                  <a:pt x="0" y="5524500"/>
                </a:lnTo>
              </a:path>
            </a:pathLst>
          </a:cu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9"/>
          <p:cNvSpPr txBox="1"/>
          <p:nvPr/>
        </p:nvSpPr>
        <p:spPr>
          <a:xfrm>
            <a:off x="3719195" y="248920"/>
            <a:ext cx="613092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 dirty="0" smtClean="0"/>
              <a:t>浮梁县</a:t>
            </a:r>
            <a:r>
              <a:rPr lang="zh-CN" altLang="en-US" sz="2000" b="1" dirty="0" smtClean="0">
                <a:sym typeface="+mn-ea"/>
              </a:rPr>
              <a:t>臧湾乡城镇开发边界内</a:t>
            </a:r>
            <a:r>
              <a:rPr lang="zh-CN" altLang="en-US" sz="2000" b="1" dirty="0" smtClean="0"/>
              <a:t>详细规划批后公</a:t>
            </a:r>
            <a:r>
              <a:rPr lang="zh-CN" altLang="en-US" sz="2000" b="1" dirty="0"/>
              <a:t>开</a:t>
            </a:r>
            <a:endParaRPr lang="zh-CN" altLang="en-US" sz="2000" b="1" dirty="0"/>
          </a:p>
        </p:txBody>
      </p:sp>
      <p:sp>
        <p:nvSpPr>
          <p:cNvPr id="42" name="文本框 24"/>
          <p:cNvSpPr txBox="1"/>
          <p:nvPr/>
        </p:nvSpPr>
        <p:spPr>
          <a:xfrm>
            <a:off x="1713865" y="738505"/>
            <a:ext cx="170116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 b="1" dirty="0" smtClean="0"/>
              <a:t>开发强度控制图</a:t>
            </a:r>
            <a:endParaRPr lang="zh-CN" altLang="en-US" sz="1400" b="1" dirty="0"/>
          </a:p>
        </p:txBody>
      </p:sp>
      <p:sp>
        <p:nvSpPr>
          <p:cNvPr id="100" name="文本框 99"/>
          <p:cNvSpPr txBox="1"/>
          <p:nvPr/>
        </p:nvSpPr>
        <p:spPr>
          <a:xfrm>
            <a:off x="215900" y="4516755"/>
            <a:ext cx="4504055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zh-CN" sz="1200" dirty="0">
                <a:sym typeface="+mn-ea"/>
              </a:rPr>
              <a:t>低强度开发区容积率0—1.0，主要为公用设施用地、工业用地、仓储用地、部分公共服务设施用地等。中低强度开发区容积率1—1.5，主要包括商务金融用地、部分商业用地、公共管理与公共服务设施等。中强度开发区容积率1.5-2.0，主要为城镇住宅用地、商业用地等。保留现状地块，如涉及改造或重建时，指标应以《江西省城市规划管理技术导则（2024版）》为准。</a:t>
            </a:r>
            <a:endParaRPr lang="zh-CN" altLang="zh-CN" sz="1200" b="0" dirty="0"/>
          </a:p>
        </p:txBody>
      </p:sp>
      <p:sp>
        <p:nvSpPr>
          <p:cNvPr id="26" name="文本框 25"/>
          <p:cNvSpPr txBox="1"/>
          <p:nvPr/>
        </p:nvSpPr>
        <p:spPr>
          <a:xfrm>
            <a:off x="4918075" y="4584065"/>
            <a:ext cx="4605655" cy="16186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 fontAlgn="auto">
              <a:lnSpc>
                <a:spcPct val="150000"/>
              </a:lnSpc>
              <a:buClrTx/>
              <a:buSzTx/>
              <a:buFontTx/>
              <a:buNone/>
            </a:pPr>
            <a:r>
              <a:rPr lang="zh-CN" sz="1200" dirty="0">
                <a:sym typeface="+mn-ea"/>
              </a:rPr>
              <a:t>规划保留</a:t>
            </a:r>
            <a:r>
              <a:rPr altLang="zh-CN" sz="1200" dirty="0">
                <a:sym typeface="+mn-ea"/>
              </a:rPr>
              <a:t>S205省道作为集镇对外主要道路</a:t>
            </a:r>
            <a:r>
              <a:rPr lang="zh-CN" sz="1200" dirty="0">
                <a:sym typeface="+mn-ea"/>
              </a:rPr>
              <a:t>。</a:t>
            </a:r>
            <a:r>
              <a:rPr altLang="zh-CN" sz="1200" dirty="0">
                <a:sym typeface="+mn-ea"/>
              </a:rPr>
              <a:t>干路为臧湾街（X089县道），道路红线宽度为14米，断面形式为一块板。</a:t>
            </a:r>
            <a:endParaRPr altLang="zh-CN" sz="1200" dirty="0"/>
          </a:p>
          <a:p>
            <a:pPr algn="l" fontAlgn="auto">
              <a:lnSpc>
                <a:spcPct val="150000"/>
              </a:lnSpc>
              <a:buClrTx/>
              <a:buSzTx/>
              <a:buFontTx/>
              <a:buNone/>
            </a:pPr>
            <a:r>
              <a:rPr lang="zh-CN" sz="1200" dirty="0">
                <a:sym typeface="+mn-ea"/>
              </a:rPr>
              <a:t>规划支路主要包括臧仓公路、外环路、庄寒路等3条道路，道路红线宽度7米，断面形式以一块板为主。规划巷道主要包括贤母巷、庄一巷、庄二巷、庄贤巷多条道路，设计车速不超过30公里/小时，红线宽度3-4米，断面形式为一块板。</a:t>
            </a:r>
            <a:endParaRPr lang="zh-CN" altLang="zh-CN" sz="1200" dirty="0"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375" y="3279140"/>
            <a:ext cx="661035" cy="1241425"/>
          </a:xfrm>
          <a:prstGeom prst="rect">
            <a:avLst/>
          </a:prstGeom>
        </p:spPr>
      </p:pic>
      <p:pic>
        <p:nvPicPr>
          <p:cNvPr id="14" name="图片 13" descr="16-道路系统规划1127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1730" y="1200150"/>
            <a:ext cx="4574540" cy="335534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2700" y="3312795"/>
            <a:ext cx="576580" cy="120142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6425" y="3614420"/>
            <a:ext cx="676275" cy="89916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537575" y="6320790"/>
            <a:ext cx="3631565" cy="51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1400" b="1" dirty="0">
                <a:sym typeface="+mn-ea"/>
              </a:rPr>
              <a:t>浮梁县自然资源和规划局</a:t>
            </a:r>
            <a:r>
              <a:rPr lang="en-US" altLang="zh-CN" sz="1600" b="1" dirty="0">
                <a:sym typeface="+mn-ea"/>
              </a:rPr>
              <a:t>   </a:t>
            </a:r>
            <a:r>
              <a:rPr lang="zh-CN" altLang="en-US" sz="1400" b="1" dirty="0">
                <a:sym typeface="+mn-ea"/>
              </a:rPr>
              <a:t>电话</a:t>
            </a:r>
            <a:r>
              <a:rPr lang="zh-CN" altLang="en-US" sz="1600" b="1" dirty="0">
                <a:sym typeface="+mn-ea"/>
              </a:rPr>
              <a:t>：</a:t>
            </a:r>
            <a:r>
              <a:rPr lang="en-US" altLang="zh-CN" sz="1600" b="1" dirty="0">
                <a:sym typeface="+mn-ea"/>
              </a:rPr>
              <a:t>2626625</a:t>
            </a:r>
            <a:r>
              <a:rPr lang="en-US" altLang="zh-CN" sz="1600" dirty="0">
                <a:sym typeface="+mn-ea"/>
              </a:rPr>
              <a:t>                                                                                                                                      </a:t>
            </a:r>
            <a:endParaRPr lang="en-US" altLang="zh-CN" sz="1600" dirty="0"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>
                <a:sym typeface="+mn-ea"/>
              </a:rPr>
              <a:t>                                                                                                                         </a:t>
            </a:r>
            <a:endParaRPr lang="en-US" altLang="zh-CN" sz="1600" dirty="0">
              <a:sym typeface="+mn-e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3241</Words>
  <Application>WPS 演示</Application>
  <PresentationFormat>自定义</PresentationFormat>
  <Paragraphs>49</Paragraphs>
  <Slides>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9" baseType="lpstr">
      <vt:lpstr>Arial</vt:lpstr>
      <vt:lpstr>宋体</vt:lpstr>
      <vt:lpstr>Wingdings</vt:lpstr>
      <vt:lpstr>Calibri</vt:lpstr>
      <vt:lpstr>微软雅黑</vt:lpstr>
      <vt:lpstr>Arial Unicode MS</vt:lpstr>
      <vt:lpstr>WPS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57</cp:revision>
  <dcterms:created xsi:type="dcterms:W3CDTF">2023-08-09T12:44:00Z</dcterms:created>
  <dcterms:modified xsi:type="dcterms:W3CDTF">2026-03-09T02:43:07Z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2091A1B9E4CD4A9F9EC376B64193B54B_13</vt:lpwstr>
  </property>
  <property fmtid="{D5CDD505-2E9C-101B-9397-08002B2CF9AE}" pid="3" name="KSOProductBuildVer">
    <vt:lpwstr>2052-11.8.2.8959</vt:lpwstr>
  </property>
</Properties>
</file>