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63" r:id="rId3"/>
    <p:sldId id="264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EDFE"/>
    <a:srgbClr val="C7E7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9883" autoAdjust="0"/>
  </p:normalViewPr>
  <p:slideViewPr>
    <p:cSldViewPr snapToGrid="0" showGuides="1">
      <p:cViewPr varScale="1">
        <p:scale>
          <a:sx n="112" d="100"/>
          <a:sy n="112" d="100"/>
        </p:scale>
        <p:origin x="78" y="102"/>
      </p:cViewPr>
      <p:guideLst>
        <p:guide orient="horz" pos="2225"/>
        <p:guide pos="384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65545" y="967393"/>
            <a:ext cx="2008915" cy="279016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724" y="1077793"/>
            <a:ext cx="2123408" cy="263378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724" y="3576181"/>
            <a:ext cx="2085201" cy="278232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6464" y="3576182"/>
            <a:ext cx="1956750" cy="273825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5"/>
          <a:srcRect l="833" t="13952" r="23592" b="5497"/>
          <a:stretch>
            <a:fillRect/>
          </a:stretch>
        </p:blipFill>
        <p:spPr>
          <a:xfrm>
            <a:off x="6361222" y="1101696"/>
            <a:ext cx="5649375" cy="4253777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41275" y="159385"/>
            <a:ext cx="12081510" cy="54737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0" y="6295390"/>
            <a:ext cx="13849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1600"/>
              <a:t>   </a:t>
            </a:r>
            <a:r>
              <a:rPr lang="en-US" altLang="zh-CN" sz="1200"/>
              <a:t>                                                                                                                                     </a:t>
            </a:r>
            <a:endParaRPr lang="zh-CN" altLang="en-US" sz="1200"/>
          </a:p>
          <a:p>
            <a:pPr indent="0" algn="ctr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</a:t>
            </a:r>
            <a:endParaRPr lang="zh-CN" altLang="en-US" sz="1200"/>
          </a:p>
        </p:txBody>
      </p:sp>
      <p:sp>
        <p:nvSpPr>
          <p:cNvPr id="7" name="文本框 6"/>
          <p:cNvSpPr txBox="1"/>
          <p:nvPr/>
        </p:nvSpPr>
        <p:spPr>
          <a:xfrm>
            <a:off x="2757170" y="62953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029325" y="63080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536940" y="6320790"/>
            <a:ext cx="3632200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541395" y="248920"/>
            <a:ext cx="612965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000" b="1" dirty="0"/>
              <a:t>浮梁县峙滩镇城镇开发边界内详细规划批后公开</a:t>
            </a:r>
            <a:endParaRPr lang="zh-CN" altLang="en-US" sz="2000" b="1" dirty="0"/>
          </a:p>
        </p:txBody>
      </p:sp>
      <p:sp>
        <p:nvSpPr>
          <p:cNvPr id="14" name="矩形 13"/>
          <p:cNvSpPr/>
          <p:nvPr/>
        </p:nvSpPr>
        <p:spPr>
          <a:xfrm>
            <a:off x="6256020" y="767715"/>
            <a:ext cx="5859780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8225287" y="762573"/>
            <a:ext cx="2205951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/>
              <a:t>土地利用规划图</a:t>
            </a:r>
            <a:endParaRPr lang="zh-CN" altLang="en-US" sz="1400" b="1" dirty="0"/>
          </a:p>
        </p:txBody>
      </p:sp>
      <p:sp>
        <p:nvSpPr>
          <p:cNvPr id="18" name="矩形 17"/>
          <p:cNvSpPr/>
          <p:nvPr/>
        </p:nvSpPr>
        <p:spPr>
          <a:xfrm>
            <a:off x="69850" y="755015"/>
            <a:ext cx="5566410" cy="297180"/>
          </a:xfrm>
          <a:prstGeom prst="rect">
            <a:avLst/>
          </a:prstGeom>
          <a:solidFill>
            <a:srgbClr val="D5ED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2302007" y="74225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/>
              <a:t>总规及详规批复文件</a:t>
            </a:r>
            <a:endParaRPr lang="zh-CN" altLang="en-US" sz="1400" b="1" dirty="0"/>
          </a:p>
        </p:txBody>
      </p:sp>
      <p:sp>
        <p:nvSpPr>
          <p:cNvPr id="20" name="文本框 19"/>
          <p:cNvSpPr txBox="1"/>
          <p:nvPr/>
        </p:nvSpPr>
        <p:spPr>
          <a:xfrm>
            <a:off x="6276263" y="5399144"/>
            <a:ext cx="5667155" cy="9918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 fontAlgn="auto">
              <a:lnSpc>
                <a:spcPct val="150000"/>
              </a:lnSpc>
              <a:buClrTx/>
              <a:buSzTx/>
              <a:buNone/>
            </a:pPr>
            <a:r>
              <a:rPr lang="zh-CN" altLang="en-US" sz="1000" b="1" dirty="0">
                <a:sym typeface="+mn-ea"/>
              </a:rPr>
              <a:t>用地布局：</a:t>
            </a:r>
            <a:r>
              <a:rPr lang="zh-CN" altLang="en-US" sz="1000" dirty="0">
                <a:sym typeface="+mn-ea"/>
              </a:rPr>
              <a:t>居住用地</a:t>
            </a:r>
            <a:r>
              <a:rPr lang="en-US" altLang="zh-CN" sz="1000" dirty="0">
                <a:sym typeface="+mn-ea"/>
              </a:rPr>
              <a:t>20.32h㎡</a:t>
            </a:r>
            <a:r>
              <a:rPr lang="zh-CN" altLang="en-US" sz="1000" dirty="0">
                <a:sym typeface="+mn-ea"/>
              </a:rPr>
              <a:t>，占规划用地的</a:t>
            </a:r>
            <a:r>
              <a:rPr lang="en-US" altLang="zh-CN" sz="1000" dirty="0">
                <a:sym typeface="+mn-ea"/>
              </a:rPr>
              <a:t>35.06%</a:t>
            </a:r>
            <a:r>
              <a:rPr lang="zh-CN" altLang="en-US" sz="1000" dirty="0">
                <a:sym typeface="+mn-ea"/>
              </a:rPr>
              <a:t>；公共管理与公共服务设施用地</a:t>
            </a:r>
            <a:r>
              <a:rPr lang="en-US" altLang="zh-CN" sz="1000" dirty="0">
                <a:sym typeface="+mn-ea"/>
              </a:rPr>
              <a:t>8.80h㎡</a:t>
            </a:r>
            <a:r>
              <a:rPr lang="zh-CN" altLang="en-US" sz="1000" dirty="0">
                <a:sym typeface="+mn-ea"/>
              </a:rPr>
              <a:t>，占总用地的</a:t>
            </a:r>
            <a:r>
              <a:rPr lang="en-US" altLang="zh-CN" sz="1000" dirty="0">
                <a:sym typeface="+mn-ea"/>
              </a:rPr>
              <a:t>19.80%</a:t>
            </a:r>
            <a:r>
              <a:rPr lang="zh-CN" altLang="en-US" sz="1000" dirty="0">
                <a:sym typeface="+mn-ea"/>
              </a:rPr>
              <a:t>；商业服务业用地</a:t>
            </a:r>
            <a:r>
              <a:rPr lang="en-US" altLang="zh-CN" sz="1000" dirty="0">
                <a:sym typeface="+mn-ea"/>
              </a:rPr>
              <a:t>10.58h㎡</a:t>
            </a:r>
            <a:r>
              <a:rPr lang="zh-CN" altLang="en-US" sz="1000" dirty="0">
                <a:sym typeface="+mn-ea"/>
              </a:rPr>
              <a:t>，占总用地的</a:t>
            </a:r>
            <a:r>
              <a:rPr lang="en-US" altLang="zh-CN" sz="1000" dirty="0">
                <a:sym typeface="+mn-ea"/>
              </a:rPr>
              <a:t>23.81%</a:t>
            </a:r>
            <a:r>
              <a:rPr lang="zh-CN" altLang="en-US" sz="1000" dirty="0">
                <a:sym typeface="+mn-ea"/>
              </a:rPr>
              <a:t>；交通运输用地</a:t>
            </a:r>
            <a:r>
              <a:rPr lang="en-US" altLang="zh-CN" sz="1000" dirty="0">
                <a:sym typeface="+mn-ea"/>
              </a:rPr>
              <a:t>2.07h㎡</a:t>
            </a:r>
            <a:r>
              <a:rPr lang="zh-CN" altLang="en-US" sz="1000" dirty="0">
                <a:sym typeface="+mn-ea"/>
              </a:rPr>
              <a:t>，占总用地的</a:t>
            </a:r>
            <a:r>
              <a:rPr lang="en-US" altLang="zh-CN" sz="1000" dirty="0">
                <a:sym typeface="+mn-ea"/>
              </a:rPr>
              <a:t>0.12%</a:t>
            </a:r>
            <a:r>
              <a:rPr lang="zh-CN" altLang="en-US" sz="1000" dirty="0">
                <a:sym typeface="+mn-ea"/>
              </a:rPr>
              <a:t>；公用设施用地</a:t>
            </a:r>
            <a:r>
              <a:rPr lang="en-US" altLang="zh-CN" sz="1000" dirty="0">
                <a:sym typeface="+mn-ea"/>
              </a:rPr>
              <a:t>0.76 h㎡</a:t>
            </a:r>
            <a:r>
              <a:rPr lang="zh-CN" altLang="en-US" sz="1000" dirty="0">
                <a:sym typeface="+mn-ea"/>
              </a:rPr>
              <a:t>，占总用地的</a:t>
            </a:r>
            <a:r>
              <a:rPr lang="en-US" altLang="zh-CN" sz="1000" dirty="0">
                <a:sym typeface="+mn-ea"/>
              </a:rPr>
              <a:t>1.71%</a:t>
            </a:r>
            <a:r>
              <a:rPr lang="zh-CN" altLang="en-US" sz="1000" dirty="0">
                <a:sym typeface="+mn-ea"/>
              </a:rPr>
              <a:t>；绿地与开敞空间用地</a:t>
            </a:r>
            <a:r>
              <a:rPr lang="en-US" altLang="zh-CN" sz="1000" dirty="0">
                <a:sym typeface="+mn-ea"/>
              </a:rPr>
              <a:t>1.18</a:t>
            </a:r>
            <a:r>
              <a:rPr lang="zh-CN" altLang="en-US" sz="1000" dirty="0">
                <a:sym typeface="+mn-ea"/>
              </a:rPr>
              <a:t>㎡，占总用地的</a:t>
            </a:r>
            <a:r>
              <a:rPr lang="en-US" altLang="zh-CN" sz="1000" dirty="0">
                <a:sym typeface="+mn-ea"/>
              </a:rPr>
              <a:t>2.66%</a:t>
            </a:r>
            <a:r>
              <a:rPr lang="zh-CN" altLang="en-US" sz="1000" dirty="0">
                <a:sym typeface="+mn-ea"/>
              </a:rPr>
              <a:t>。</a:t>
            </a:r>
            <a:endParaRPr lang="zh-CN" altLang="en-US" sz="1000" dirty="0"/>
          </a:p>
          <a:p>
            <a:pPr algn="l" fontAlgn="auto">
              <a:lnSpc>
                <a:spcPct val="150000"/>
              </a:lnSpc>
              <a:buClrTx/>
              <a:buSzTx/>
              <a:buNone/>
            </a:pPr>
            <a:endParaRPr lang="zh-CN" altLang="en-US" sz="1000" dirty="0"/>
          </a:p>
        </p:txBody>
      </p:sp>
      <p:pic>
        <p:nvPicPr>
          <p:cNvPr id="27" name="图片 26"/>
          <p:cNvPicPr>
            <a:picLocks noChangeAspect="1"/>
          </p:cNvPicPr>
          <p:nvPr/>
        </p:nvPicPr>
        <p:blipFill rotWithShape="1">
          <a:blip r:embed="rId6"/>
          <a:srcRect l="77282" t="50000" b="24237"/>
          <a:stretch>
            <a:fillRect/>
          </a:stretch>
        </p:blipFill>
        <p:spPr>
          <a:xfrm>
            <a:off x="11084739" y="4584623"/>
            <a:ext cx="925858" cy="74156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8537575" y="6320790"/>
            <a:ext cx="363156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400" b="1" dirty="0">
                <a:sym typeface="+mn-ea"/>
              </a:rPr>
              <a:t>浮梁县自然资源和规划局</a:t>
            </a:r>
            <a:r>
              <a:rPr lang="en-US" altLang="zh-CN" sz="1600" b="1" dirty="0">
                <a:sym typeface="+mn-ea"/>
              </a:rPr>
              <a:t>   </a:t>
            </a:r>
            <a:r>
              <a:rPr lang="zh-CN" altLang="en-US" sz="1400" b="1" dirty="0">
                <a:sym typeface="+mn-ea"/>
              </a:rPr>
              <a:t>电话</a:t>
            </a:r>
            <a:r>
              <a:rPr lang="zh-CN" altLang="en-US" sz="1600" b="1" dirty="0">
                <a:sym typeface="+mn-ea"/>
              </a:rPr>
              <a:t>：</a:t>
            </a:r>
            <a:r>
              <a:rPr lang="en-US" altLang="zh-CN" sz="1600" b="1" dirty="0">
                <a:sym typeface="+mn-ea"/>
              </a:rPr>
              <a:t>2626625</a:t>
            </a: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1"/>
          <a:srcRect l="1066" t="13539" r="23609" b="5499"/>
          <a:stretch>
            <a:fillRect/>
          </a:stretch>
        </p:blipFill>
        <p:spPr>
          <a:xfrm>
            <a:off x="5032642" y="1077009"/>
            <a:ext cx="4518857" cy="343119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2"/>
          <a:srcRect l="836" t="13565" r="23489" b="5497"/>
          <a:stretch>
            <a:fillRect/>
          </a:stretch>
        </p:blipFill>
        <p:spPr>
          <a:xfrm>
            <a:off x="128187" y="1069380"/>
            <a:ext cx="4574695" cy="3456437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9600970" y="738628"/>
            <a:ext cx="2591030" cy="3642871"/>
            <a:chOff x="9600970" y="738628"/>
            <a:chExt cx="2591030" cy="3642871"/>
          </a:xfrm>
        </p:grpSpPr>
        <p:sp>
          <p:nvSpPr>
            <p:cNvPr id="38" name="矩形 37"/>
            <p:cNvSpPr/>
            <p:nvPr/>
          </p:nvSpPr>
          <p:spPr>
            <a:xfrm>
              <a:off x="9600971" y="738628"/>
              <a:ext cx="2591029" cy="1081705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矩形 40"/>
            <p:cNvSpPr/>
            <p:nvPr/>
          </p:nvSpPr>
          <p:spPr>
            <a:xfrm>
              <a:off x="9600971" y="2132856"/>
              <a:ext cx="2591029" cy="476994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3" name="矩形 42"/>
            <p:cNvSpPr/>
            <p:nvPr/>
          </p:nvSpPr>
          <p:spPr>
            <a:xfrm>
              <a:off x="9600970" y="2641675"/>
              <a:ext cx="2591029" cy="513482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矩形 43"/>
            <p:cNvSpPr/>
            <p:nvPr/>
          </p:nvSpPr>
          <p:spPr>
            <a:xfrm>
              <a:off x="9600970" y="3177456"/>
              <a:ext cx="2591029" cy="1204043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矩形 44"/>
            <p:cNvSpPr/>
            <p:nvPr/>
          </p:nvSpPr>
          <p:spPr>
            <a:xfrm>
              <a:off x="9600971" y="1844824"/>
              <a:ext cx="2591029" cy="260200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41274" y="159385"/>
            <a:ext cx="12150725" cy="54737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0" y="6295390"/>
            <a:ext cx="13849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1600"/>
              <a:t>   </a:t>
            </a:r>
            <a:r>
              <a:rPr lang="en-US" altLang="zh-CN" sz="1600" b="1"/>
              <a:t> </a:t>
            </a:r>
            <a:r>
              <a:rPr lang="en-US" altLang="zh-CN" sz="1400" b="1"/>
              <a:t> </a:t>
            </a:r>
            <a:r>
              <a:rPr lang="en-US" altLang="zh-CN" sz="1200"/>
              <a:t>                                                                                                                                        </a:t>
            </a:r>
            <a:endParaRPr lang="zh-CN" altLang="en-US" sz="1200"/>
          </a:p>
          <a:p>
            <a:pPr indent="0" algn="ctr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</a:t>
            </a:r>
            <a:endParaRPr lang="zh-CN" altLang="en-US" sz="1200"/>
          </a:p>
        </p:txBody>
      </p:sp>
      <p:sp>
        <p:nvSpPr>
          <p:cNvPr id="8" name="文本框 7"/>
          <p:cNvSpPr txBox="1"/>
          <p:nvPr/>
        </p:nvSpPr>
        <p:spPr>
          <a:xfrm>
            <a:off x="2757170" y="62953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29325" y="63080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536940" y="6320790"/>
            <a:ext cx="3632200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055579" y="4498704"/>
            <a:ext cx="4381526" cy="1447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sz="1200" dirty="0"/>
              <a:t>本次规划干路主要为</a:t>
            </a:r>
            <a:r>
              <a:rPr lang="en-US" altLang="zh-CN" sz="1200" dirty="0"/>
              <a:t>S302</a:t>
            </a:r>
            <a:r>
              <a:rPr lang="zh-CN" altLang="zh-CN" sz="1200" dirty="0"/>
              <a:t>省道、峙滩大道、经二路</a:t>
            </a:r>
            <a:r>
              <a:rPr lang="zh-CN" altLang="en-US" sz="1200" dirty="0"/>
              <a:t>；</a:t>
            </a:r>
            <a:r>
              <a:rPr lang="zh-CN" altLang="zh-CN" sz="1200" dirty="0"/>
              <a:t>次干路：外环路、纬三路、经四路</a:t>
            </a:r>
            <a:r>
              <a:rPr lang="zh-CN" altLang="en-US" sz="1200" dirty="0"/>
              <a:t>；</a:t>
            </a:r>
            <a:r>
              <a:rPr lang="zh-CN" altLang="zh-CN" sz="1200" dirty="0"/>
              <a:t>支路：经一路、经三路、经五路等连接干路的道路。内部路网结合地形和</a:t>
            </a:r>
            <a:r>
              <a:rPr lang="zh-CN" altLang="en-US" sz="1200" dirty="0"/>
              <a:t>镇区</a:t>
            </a:r>
            <a:r>
              <a:rPr lang="zh-CN" altLang="zh-CN" sz="1200" dirty="0"/>
              <a:t>特性，尽量形成方格路网形式，</a:t>
            </a:r>
            <a:r>
              <a:rPr lang="zh-CN" altLang="en-US" sz="1200" dirty="0"/>
              <a:t>使</a:t>
            </a:r>
            <a:r>
              <a:rPr lang="zh-CN" altLang="zh-CN" sz="1200" dirty="0"/>
              <a:t>土地节约集约高效利用，形成外联內织，主次分明，南北顺通完善的道路交通网络。</a:t>
            </a:r>
            <a:endParaRPr lang="zh-CN" altLang="zh-CN" sz="1200" dirty="0"/>
          </a:p>
        </p:txBody>
      </p:sp>
      <p:sp>
        <p:nvSpPr>
          <p:cNvPr id="22" name="矩形 21"/>
          <p:cNvSpPr/>
          <p:nvPr/>
        </p:nvSpPr>
        <p:spPr>
          <a:xfrm>
            <a:off x="38100" y="738505"/>
            <a:ext cx="474662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5029835" y="738505"/>
            <a:ext cx="449897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6612667" y="722643"/>
            <a:ext cx="1555366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/>
              <a:t>道路系统规划图</a:t>
            </a:r>
            <a:endParaRPr lang="zh-CN" altLang="en-US" sz="1400" b="1" dirty="0"/>
          </a:p>
        </p:txBody>
      </p:sp>
      <p:sp>
        <p:nvSpPr>
          <p:cNvPr id="27" name="任意多边形 26"/>
          <p:cNvSpPr/>
          <p:nvPr/>
        </p:nvSpPr>
        <p:spPr>
          <a:xfrm flipH="1">
            <a:off x="9554553" y="706755"/>
            <a:ext cx="46418" cy="5652135"/>
          </a:xfrm>
          <a:custGeom>
            <a:avLst/>
            <a:gdLst>
              <a:gd name="connsiteX0" fmla="*/ 0 w 0"/>
              <a:gd name="connsiteY0" fmla="*/ 0 h 5524500"/>
              <a:gd name="connsiteX1" fmla="*/ 0 w 0"/>
              <a:gd name="connsiteY1" fmla="*/ 5524500 h 552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524500">
                <a:moveTo>
                  <a:pt x="0" y="0"/>
                </a:moveTo>
                <a:lnTo>
                  <a:pt x="0" y="5524500"/>
                </a:lnTo>
              </a:path>
            </a:pathLst>
          </a:cu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文本框 9"/>
          <p:cNvSpPr txBox="1"/>
          <p:nvPr/>
        </p:nvSpPr>
        <p:spPr>
          <a:xfrm>
            <a:off x="3719195" y="248920"/>
            <a:ext cx="613092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000" b="1" dirty="0"/>
              <a:t>浮梁县</a:t>
            </a:r>
            <a:r>
              <a:rPr lang="zh-CN" altLang="en-US" sz="2000" b="1" dirty="0">
                <a:sym typeface="+mn-ea"/>
              </a:rPr>
              <a:t>峙滩镇城镇开发边界内</a:t>
            </a:r>
            <a:r>
              <a:rPr lang="zh-CN" altLang="en-US" sz="2000" b="1" dirty="0"/>
              <a:t>详细规划批后公开</a:t>
            </a:r>
            <a:endParaRPr lang="zh-CN" altLang="en-US" sz="2000" b="1" dirty="0"/>
          </a:p>
        </p:txBody>
      </p:sp>
      <p:sp>
        <p:nvSpPr>
          <p:cNvPr id="42" name="文本框 24"/>
          <p:cNvSpPr txBox="1"/>
          <p:nvPr/>
        </p:nvSpPr>
        <p:spPr>
          <a:xfrm>
            <a:off x="1713865" y="738505"/>
            <a:ext cx="170116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/>
              <a:t>开发强度控制图</a:t>
            </a:r>
            <a:endParaRPr lang="zh-CN" altLang="en-US" sz="1400" b="1" dirty="0"/>
          </a:p>
        </p:txBody>
      </p:sp>
      <p:sp>
        <p:nvSpPr>
          <p:cNvPr id="100" name="文本框 99"/>
          <p:cNvSpPr txBox="1"/>
          <p:nvPr/>
        </p:nvSpPr>
        <p:spPr>
          <a:xfrm>
            <a:off x="215900" y="4498975"/>
            <a:ext cx="452247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zh-CN" sz="1200" b="0" dirty="0"/>
              <a:t>低强度开发区容积率0—1.0，主要为公共服务设施用地、农村宅基地、公用设施用地等。中低强度开发区容积率1—1.5，主要包括城镇住宅用地等。中强度开发区容积率1.5-2.0，主要为商业用地等。保留现状地块，如涉及改造或重建时，指标应以《江西省城市规划管理技术导则（2024版）》为准。</a:t>
            </a:r>
            <a:endParaRPr lang="zh-CN" altLang="zh-CN" sz="1200" b="0" dirty="0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 rotWithShape="1">
          <a:blip r:embed="rId3"/>
          <a:srcRect l="77325" t="48622" r="855" b="30026"/>
          <a:stretch>
            <a:fillRect/>
          </a:stretch>
        </p:blipFill>
        <p:spPr>
          <a:xfrm>
            <a:off x="3863796" y="3928279"/>
            <a:ext cx="839086" cy="57992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/>
          <a:srcRect l="78472" t="51244" r="1728" b="33093"/>
          <a:stretch>
            <a:fillRect/>
          </a:stretch>
        </p:blipFill>
        <p:spPr>
          <a:xfrm>
            <a:off x="8648344" y="3989532"/>
            <a:ext cx="890300" cy="497504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537575" y="6320790"/>
            <a:ext cx="363156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400" b="1" dirty="0">
                <a:sym typeface="+mn-ea"/>
              </a:rPr>
              <a:t>浮梁县自然资源和规划局</a:t>
            </a:r>
            <a:r>
              <a:rPr lang="en-US" altLang="zh-CN" sz="1600" b="1" dirty="0">
                <a:sym typeface="+mn-ea"/>
              </a:rPr>
              <a:t>   </a:t>
            </a:r>
            <a:r>
              <a:rPr lang="zh-CN" altLang="en-US" sz="1400" b="1" dirty="0">
                <a:sym typeface="+mn-ea"/>
              </a:rPr>
              <a:t>电话</a:t>
            </a:r>
            <a:r>
              <a:rPr lang="zh-CN" altLang="en-US" sz="1600" b="1" dirty="0">
                <a:sym typeface="+mn-ea"/>
              </a:rPr>
              <a:t>：</a:t>
            </a:r>
            <a:r>
              <a:rPr lang="en-US" altLang="zh-CN" sz="1600" b="1" dirty="0">
                <a:sym typeface="+mn-ea"/>
              </a:rPr>
              <a:t>2626625</a:t>
            </a: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3141</Words>
  <Application>WPS 演示</Application>
  <PresentationFormat>宽屏</PresentationFormat>
  <Paragraphs>49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9" baseType="lpstr">
      <vt:lpstr>Arial</vt:lpstr>
      <vt:lpstr>宋体</vt:lpstr>
      <vt:lpstr>Wingdings</vt:lpstr>
      <vt:lpstr>Calibri</vt:lpstr>
      <vt:lpstr>微软雅黑</vt:lpstr>
      <vt:lpstr>Arial Unicode MS</vt:lpstr>
      <vt:lpstr>WPS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Administrator</cp:lastModifiedBy>
  <cp:revision>47</cp:revision>
  <dcterms:created xsi:type="dcterms:W3CDTF">2023-08-09T12:44:00Z</dcterms:created>
  <dcterms:modified xsi:type="dcterms:W3CDTF">2026-03-09T02:46:05Z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CF7583B9C8B041C5B12AE69B034DF684_13</vt:lpwstr>
  </property>
  <property fmtid="{D5CDD505-2E9C-101B-9397-08002B2CF9AE}" pid="3" name="KSOProductBuildVer">
    <vt:lpwstr>2052-11.8.2.8959</vt:lpwstr>
  </property>
</Properties>
</file>