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handoutMasterIdLst>
    <p:handoutMasterId r:id="rId7"/>
  </p:handoutMasterIdLst>
  <p:sldIdLst>
    <p:sldId id="259" r:id="rId3"/>
    <p:sldId id="261" r:id="rId5"/>
    <p:sldId id="258" r:id="rId6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7E7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9883" autoAdjust="0"/>
  </p:normalViewPr>
  <p:slideViewPr>
    <p:cSldViewPr snapToGrid="0" showGuides="1">
      <p:cViewPr>
        <p:scale>
          <a:sx n="75" d="100"/>
          <a:sy n="75" d="100"/>
        </p:scale>
        <p:origin x="-1896" y="-888"/>
      </p:cViewPr>
      <p:guideLst>
        <p:guide orient="horz" pos="2131"/>
        <p:guide pos="3840"/>
        <p:guide orient="horz" pos="2131"/>
        <p:guide pos="3840"/>
        <p:guide orient="horz" pos="222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viewProps" Target="viewProps.xml"/><Relationship Id="rId8" Type="http://schemas.openxmlformats.org/officeDocument/2006/relationships/presProps" Target="presProps.xml"/><Relationship Id="rId7" Type="http://schemas.openxmlformats.org/officeDocument/2006/relationships/handoutMaster" Target="handoutMasters/handoutMaster1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2.xml"/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12.png"/><Relationship Id="rId6" Type="http://schemas.openxmlformats.org/officeDocument/2006/relationships/tags" Target="../tags/tag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图片 15" descr="浮梁县人民政府关于《浮梁县臧湾乡国土空间总体规划(2021-2035年)》和《浮梁县减湾乡城镇开发边界内详细规划》的批复_页面_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rot="5400000">
            <a:off x="2815552" y="3894088"/>
            <a:ext cx="3176576" cy="2246400"/>
          </a:xfrm>
          <a:prstGeom prst="rect">
            <a:avLst/>
          </a:prstGeom>
        </p:spPr>
      </p:pic>
      <p:pic>
        <p:nvPicPr>
          <p:cNvPr id="13" name="图片 12" descr="浮梁县人民政府关于《浮梁县臧湾乡国土空间总体规划(2021-2035年)》和《浮梁县减湾乡城镇开发边界内详细规划》的批复_页面_3"/>
          <p:cNvPicPr>
            <a:picLocks noChangeAspect="1"/>
          </p:cNvPicPr>
          <p:nvPr/>
        </p:nvPicPr>
        <p:blipFill>
          <a:blip r:embed="rId2"/>
          <a:srcRect r="8237"/>
          <a:stretch>
            <a:fillRect/>
          </a:stretch>
        </p:blipFill>
        <p:spPr>
          <a:xfrm rot="5400000">
            <a:off x="2946400" y="1153160"/>
            <a:ext cx="2914650" cy="2246630"/>
          </a:xfrm>
          <a:prstGeom prst="rect">
            <a:avLst/>
          </a:prstGeom>
        </p:spPr>
      </p:pic>
      <p:pic>
        <p:nvPicPr>
          <p:cNvPr id="3" name="图片 2" descr="浮梁县人民政府关于《浮梁县臧湾乡国土空间总体规划(2021-2035年)》和《浮梁县减湾乡城镇开发边界内详细规划》的批复_页面_2"/>
          <p:cNvPicPr>
            <a:picLocks noChangeAspect="1"/>
          </p:cNvPicPr>
          <p:nvPr/>
        </p:nvPicPr>
        <p:blipFill>
          <a:blip r:embed="rId3"/>
          <a:srcRect l="7497"/>
          <a:stretch>
            <a:fillRect/>
          </a:stretch>
        </p:blipFill>
        <p:spPr>
          <a:xfrm rot="5400000">
            <a:off x="408305" y="4012565"/>
            <a:ext cx="2938145" cy="2246630"/>
          </a:xfrm>
          <a:prstGeom prst="rect">
            <a:avLst/>
          </a:prstGeom>
        </p:spPr>
      </p:pic>
      <p:pic>
        <p:nvPicPr>
          <p:cNvPr id="2" name="图片 1" descr="浮梁县人民政府关于《浮梁县臧湾乡国土空间总体规划(2021-2035年)》和《浮梁县减湾乡城镇开发边界内详细规划》的批复_页面_1"/>
          <p:cNvPicPr>
            <a:picLocks noChangeAspect="1"/>
          </p:cNvPicPr>
          <p:nvPr/>
        </p:nvPicPr>
        <p:blipFill>
          <a:blip r:embed="rId4"/>
          <a:srcRect r="5355"/>
          <a:stretch>
            <a:fillRect/>
          </a:stretch>
        </p:blipFill>
        <p:spPr>
          <a:xfrm rot="5400000">
            <a:off x="350520" y="1134745"/>
            <a:ext cx="3007995" cy="224790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41275" y="159385"/>
            <a:ext cx="12081510" cy="547370"/>
          </a:xfrm>
          <a:prstGeom prst="rect">
            <a:avLst/>
          </a:prstGeom>
          <a:solidFill>
            <a:srgbClr val="C7E7F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69850" y="6358890"/>
            <a:ext cx="12081510" cy="422910"/>
          </a:xfrm>
          <a:prstGeom prst="rect">
            <a:avLst/>
          </a:prstGeom>
          <a:solidFill>
            <a:srgbClr val="C7E7F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0" y="6295390"/>
            <a:ext cx="138493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1600"/>
              <a:t>   </a:t>
            </a:r>
            <a:r>
              <a:rPr lang="en-US" altLang="zh-CN" sz="1200"/>
              <a:t>                                                                                                                                   </a:t>
            </a:r>
            <a:endParaRPr lang="zh-CN" altLang="en-US" sz="1200"/>
          </a:p>
          <a:p>
            <a:pPr indent="0" algn="ctr" fontAlgn="auto">
              <a:lnSpc>
                <a:spcPct val="150000"/>
              </a:lnSpc>
            </a:pPr>
            <a:r>
              <a:rPr lang="en-US" altLang="zh-CN" sz="1200"/>
              <a:t>                                                                                                                         </a:t>
            </a:r>
            <a:endParaRPr lang="zh-CN" altLang="en-US" sz="1200"/>
          </a:p>
        </p:txBody>
      </p:sp>
      <p:sp>
        <p:nvSpPr>
          <p:cNvPr id="7" name="文本框 6"/>
          <p:cNvSpPr txBox="1"/>
          <p:nvPr/>
        </p:nvSpPr>
        <p:spPr>
          <a:xfrm>
            <a:off x="2757170" y="6295390"/>
            <a:ext cx="104203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029325" y="6308090"/>
            <a:ext cx="104203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8536940" y="6320790"/>
            <a:ext cx="3632200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912745" y="248920"/>
            <a:ext cx="7532370" cy="81534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r>
              <a:rPr lang="zh-CN" altLang="en-US" sz="2000" b="1" dirty="0" smtClean="0"/>
              <a:t>浮梁县臧湾乡国土空间总体规划（2021—2035年）</a:t>
            </a:r>
            <a:r>
              <a:rPr lang="zh-CN" altLang="en-US" sz="2000" b="1" dirty="0" smtClean="0">
                <a:sym typeface="+mn-ea"/>
              </a:rPr>
              <a:t>批后</a:t>
            </a:r>
            <a:r>
              <a:rPr lang="zh-CN" altLang="en-US" sz="2000" b="1" dirty="0" smtClean="0"/>
              <a:t>公</a:t>
            </a:r>
            <a:r>
              <a:rPr lang="zh-CN" altLang="en-US" sz="2000" b="1" dirty="0"/>
              <a:t>开</a:t>
            </a:r>
            <a:endParaRPr lang="zh-CN" altLang="en-US" sz="2000" b="1" dirty="0"/>
          </a:p>
        </p:txBody>
      </p:sp>
      <p:sp>
        <p:nvSpPr>
          <p:cNvPr id="11" name="文本框 10"/>
          <p:cNvSpPr txBox="1"/>
          <p:nvPr/>
        </p:nvSpPr>
        <p:spPr>
          <a:xfrm>
            <a:off x="6482080" y="4867910"/>
            <a:ext cx="5560060" cy="149098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indent="360045" fontAlgn="auto">
              <a:lnSpc>
                <a:spcPct val="150000"/>
              </a:lnSpc>
            </a:pPr>
            <a:r>
              <a:rPr lang="zh-CN" altLang="en-US" sz="1000" b="1" dirty="0" smtClean="0"/>
              <a:t>规划</a:t>
            </a:r>
            <a:r>
              <a:rPr lang="zh-CN" altLang="en-US" sz="1000" b="1" dirty="0"/>
              <a:t>范围</a:t>
            </a:r>
            <a:r>
              <a:rPr lang="zh-CN" altLang="en-US" sz="1000" dirty="0" smtClean="0"/>
              <a:t>：</a:t>
            </a:r>
            <a:r>
              <a:rPr altLang="zh-CN" sz="1000" dirty="0">
                <a:sym typeface="+mn-ea"/>
              </a:rPr>
              <a:t>本规划涵盖</a:t>
            </a:r>
            <a:r>
              <a:rPr lang="zh-CN" sz="1000" dirty="0">
                <a:sym typeface="+mn-ea"/>
              </a:rPr>
              <a:t>臧湾</a:t>
            </a:r>
            <a:r>
              <a:rPr altLang="zh-CN" sz="1000" dirty="0">
                <a:sym typeface="+mn-ea"/>
              </a:rPr>
              <a:t>乡行政辖区，包括乡域和集镇两个层次。</a:t>
            </a:r>
            <a:endParaRPr altLang="zh-CN" sz="1000" dirty="0"/>
          </a:p>
          <a:p>
            <a:pPr indent="360045" fontAlgn="auto">
              <a:lnSpc>
                <a:spcPct val="150000"/>
              </a:lnSpc>
            </a:pPr>
            <a:r>
              <a:rPr lang="zh-CN" sz="1000" dirty="0">
                <a:sym typeface="+mn-ea"/>
              </a:rPr>
              <a:t>乡</a:t>
            </a:r>
            <a:r>
              <a:rPr altLang="zh-CN" sz="1000" dirty="0">
                <a:sym typeface="+mn-ea"/>
              </a:rPr>
              <a:t>域范围：乡域范围为</a:t>
            </a:r>
            <a:r>
              <a:rPr lang="zh-CN" sz="1000" dirty="0">
                <a:sym typeface="+mn-ea"/>
              </a:rPr>
              <a:t>臧湾</a:t>
            </a:r>
            <a:r>
              <a:rPr altLang="zh-CN" sz="1000" dirty="0">
                <a:sym typeface="+mn-ea"/>
              </a:rPr>
              <a:t>乡行政管辖范围，包含8个行政村：臧湾村、马家村、寿溪村、施家村、古铜桥村、仓下村、午家项村和寒溪村，总面积116.71平方公里。</a:t>
            </a:r>
            <a:endParaRPr lang="zh-CN" altLang="zh-CN" sz="1000" dirty="0" smtClean="0"/>
          </a:p>
          <a:p>
            <a:pPr indent="360045" fontAlgn="auto">
              <a:lnSpc>
                <a:spcPct val="150000"/>
              </a:lnSpc>
            </a:pPr>
            <a:r>
              <a:rPr lang="zh-CN" altLang="en-US" sz="1000" dirty="0" smtClean="0">
                <a:sym typeface="+mn-ea"/>
              </a:rPr>
              <a:t>集镇</a:t>
            </a:r>
            <a:r>
              <a:rPr lang="en-US" altLang="zh-CN" sz="1000" dirty="0" smtClean="0">
                <a:sym typeface="+mn-ea"/>
              </a:rPr>
              <a:t>范围：</a:t>
            </a:r>
            <a:r>
              <a:rPr lang="zh-CN" altLang="en-US" sz="1000" dirty="0" smtClean="0">
                <a:sym typeface="+mn-ea"/>
              </a:rPr>
              <a:t>集</a:t>
            </a:r>
            <a:r>
              <a:rPr lang="en-US" altLang="zh-CN" sz="1000" dirty="0" smtClean="0">
                <a:sym typeface="+mn-ea"/>
              </a:rPr>
              <a:t>镇范围涉及臧湾村，集镇面积为36.75公顷，其中城镇开发边界面积为32.29公顷</a:t>
            </a:r>
            <a:r>
              <a:rPr lang="zh-CN" altLang="zh-CN" sz="1000" dirty="0" smtClean="0">
                <a:sym typeface="+mn-ea"/>
              </a:rPr>
              <a:t>。</a:t>
            </a:r>
            <a:endParaRPr lang="zh-CN" altLang="zh-CN" sz="1000" dirty="0" smtClean="0"/>
          </a:p>
          <a:p>
            <a:pPr indent="360045" fontAlgn="auto">
              <a:lnSpc>
                <a:spcPct val="150000"/>
              </a:lnSpc>
            </a:pPr>
            <a:r>
              <a:rPr lang="zh-CN" altLang="en-US" sz="1000" b="1" dirty="0" smtClean="0">
                <a:sym typeface="+mn-ea"/>
              </a:rPr>
              <a:t>发展定位：</a:t>
            </a:r>
            <a:r>
              <a:rPr lang="zh-CN" altLang="zh-CN" sz="1000" dirty="0">
                <a:sym typeface="+mn-ea"/>
              </a:rPr>
              <a:t>以茶旅融合为主导，以艺术赋能和绿色生态农业为特色的浮东休闲旅游乡。</a:t>
            </a:r>
            <a:endParaRPr lang="zh-CN" altLang="zh-CN" sz="1000" dirty="0">
              <a:sym typeface="+mn-ea"/>
            </a:endParaRPr>
          </a:p>
          <a:p>
            <a:pPr indent="360045">
              <a:lnSpc>
                <a:spcPct val="200000"/>
              </a:lnSpc>
            </a:pPr>
            <a:r>
              <a:rPr lang="en-US" altLang="zh-CN" sz="1200" dirty="0" smtClean="0"/>
              <a:t>  </a:t>
            </a:r>
            <a:endParaRPr lang="en-US" altLang="zh-CN" sz="1200" dirty="0" smtClean="0"/>
          </a:p>
          <a:p>
            <a:pPr indent="360045">
              <a:lnSpc>
                <a:spcPct val="200000"/>
              </a:lnSpc>
            </a:pPr>
            <a:r>
              <a:rPr lang="en-US" altLang="zh-CN" sz="1200" dirty="0" smtClean="0"/>
              <a:t>          </a:t>
            </a:r>
            <a:endParaRPr lang="en-US" altLang="zh-CN" sz="1200" dirty="0"/>
          </a:p>
          <a:p>
            <a:pPr indent="0" fontAlgn="auto">
              <a:lnSpc>
                <a:spcPct val="150000"/>
              </a:lnSpc>
            </a:pPr>
            <a:r>
              <a:rPr lang="en-US" altLang="zh-CN" sz="1200" dirty="0"/>
              <a:t>                                                     </a:t>
            </a:r>
            <a:endParaRPr lang="zh-CN" altLang="en-US" sz="1200" dirty="0"/>
          </a:p>
        </p:txBody>
      </p:sp>
      <p:sp>
        <p:nvSpPr>
          <p:cNvPr id="14" name="矩形 13"/>
          <p:cNvSpPr/>
          <p:nvPr/>
        </p:nvSpPr>
        <p:spPr>
          <a:xfrm>
            <a:off x="6216015" y="751205"/>
            <a:ext cx="5899785" cy="297180"/>
          </a:xfrm>
          <a:prstGeom prst="rect">
            <a:avLst/>
          </a:prstGeom>
          <a:solidFill>
            <a:srgbClr val="C7E7FE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8490717" y="738443"/>
            <a:ext cx="2205951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1400" b="1" dirty="0" smtClean="0"/>
              <a:t>国土空间用地布局规划图</a:t>
            </a:r>
            <a:endParaRPr lang="zh-CN" altLang="en-US" sz="1400" b="1" dirty="0" smtClean="0"/>
          </a:p>
        </p:txBody>
      </p:sp>
      <p:sp>
        <p:nvSpPr>
          <p:cNvPr id="17" name="矩形 16"/>
          <p:cNvSpPr/>
          <p:nvPr/>
        </p:nvSpPr>
        <p:spPr>
          <a:xfrm>
            <a:off x="69850" y="755015"/>
            <a:ext cx="6026150" cy="297180"/>
          </a:xfrm>
          <a:prstGeom prst="rect">
            <a:avLst/>
          </a:prstGeom>
          <a:solidFill>
            <a:srgbClr val="C7E7FE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/>
        </p:nvSpPr>
        <p:spPr>
          <a:xfrm>
            <a:off x="2302007" y="742253"/>
            <a:ext cx="2205951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1400" b="1" dirty="0" smtClean="0"/>
              <a:t>总规及详规批复文件</a:t>
            </a:r>
            <a:endParaRPr lang="zh-CN" altLang="en-US" sz="1400" b="1" dirty="0" smtClean="0"/>
          </a:p>
        </p:txBody>
      </p:sp>
      <p:pic>
        <p:nvPicPr>
          <p:cNvPr id="24" name="图片 23" descr="20国土空间用地布局规划图(1)"/>
          <p:cNvPicPr>
            <a:picLocks noChangeAspect="1"/>
          </p:cNvPicPr>
          <p:nvPr/>
        </p:nvPicPr>
        <p:blipFill>
          <a:blip r:embed="rId5"/>
          <a:srcRect l="594" b="671"/>
          <a:stretch>
            <a:fillRect/>
          </a:stretch>
        </p:blipFill>
        <p:spPr>
          <a:xfrm>
            <a:off x="7551420" y="1076325"/>
            <a:ext cx="3295015" cy="3663315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6"/>
          <a:srcRect r="49587"/>
          <a:stretch>
            <a:fillRect/>
          </a:stretch>
        </p:blipFill>
        <p:spPr>
          <a:xfrm>
            <a:off x="10003155" y="4057015"/>
            <a:ext cx="805815" cy="334010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6"/>
          <a:srcRect l="54862"/>
          <a:stretch>
            <a:fillRect/>
          </a:stretch>
        </p:blipFill>
        <p:spPr>
          <a:xfrm>
            <a:off x="10003155" y="4391025"/>
            <a:ext cx="711835" cy="329565"/>
          </a:xfrm>
          <a:prstGeom prst="rect">
            <a:avLst/>
          </a:prstGeom>
        </p:spPr>
      </p:pic>
      <p:sp>
        <p:nvSpPr>
          <p:cNvPr id="27" name="矩形 26"/>
          <p:cNvSpPr/>
          <p:nvPr/>
        </p:nvSpPr>
        <p:spPr>
          <a:xfrm>
            <a:off x="10706100" y="4380865"/>
            <a:ext cx="102870" cy="3352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8537575" y="6320790"/>
            <a:ext cx="363156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400" b="1" dirty="0">
                <a:sym typeface="+mn-ea"/>
              </a:rPr>
              <a:t>浮梁县自然资源和规划局</a:t>
            </a:r>
            <a:r>
              <a:rPr lang="en-US" altLang="zh-CN" sz="1600" b="1" dirty="0">
                <a:sym typeface="+mn-ea"/>
              </a:rPr>
              <a:t>   </a:t>
            </a:r>
            <a:r>
              <a:rPr lang="zh-CN" altLang="en-US" sz="1400" b="1" dirty="0">
                <a:sym typeface="+mn-ea"/>
              </a:rPr>
              <a:t>电话</a:t>
            </a:r>
            <a:r>
              <a:rPr lang="zh-CN" altLang="en-US" sz="1600" b="1" dirty="0">
                <a:sym typeface="+mn-ea"/>
              </a:rPr>
              <a:t>：</a:t>
            </a:r>
            <a:r>
              <a:rPr lang="en-US" altLang="zh-CN" sz="1600" b="1" dirty="0">
                <a:sym typeface="+mn-ea"/>
              </a:rPr>
              <a:t>2626625</a:t>
            </a: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10乡域国土空间控制线规划图(1)"/>
          <p:cNvPicPr>
            <a:picLocks noChangeAspect="1"/>
          </p:cNvPicPr>
          <p:nvPr/>
        </p:nvPicPr>
        <p:blipFill>
          <a:blip r:embed="rId1"/>
          <a:srcRect l="1533"/>
          <a:stretch>
            <a:fillRect/>
          </a:stretch>
        </p:blipFill>
        <p:spPr>
          <a:xfrm>
            <a:off x="266065" y="1042670"/>
            <a:ext cx="3652520" cy="4123055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41275" y="159385"/>
            <a:ext cx="12081510" cy="547370"/>
          </a:xfrm>
          <a:prstGeom prst="rect">
            <a:avLst/>
          </a:prstGeom>
          <a:solidFill>
            <a:srgbClr val="C7E7F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69850" y="6358890"/>
            <a:ext cx="12081510" cy="422910"/>
          </a:xfrm>
          <a:prstGeom prst="rect">
            <a:avLst/>
          </a:prstGeom>
          <a:solidFill>
            <a:srgbClr val="C7E7F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0" y="6295390"/>
            <a:ext cx="138493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1200"/>
              <a:t>                                                                                                                                       </a:t>
            </a:r>
            <a:endParaRPr lang="zh-CN" altLang="en-US" sz="1200"/>
          </a:p>
          <a:p>
            <a:pPr indent="0" algn="ctr" fontAlgn="auto">
              <a:lnSpc>
                <a:spcPct val="150000"/>
              </a:lnSpc>
            </a:pPr>
            <a:r>
              <a:rPr lang="en-US" altLang="zh-CN" sz="1200"/>
              <a:t>                                                                                                                         </a:t>
            </a:r>
            <a:endParaRPr lang="zh-CN" altLang="en-US" sz="1200"/>
          </a:p>
        </p:txBody>
      </p:sp>
      <p:sp>
        <p:nvSpPr>
          <p:cNvPr id="7" name="文本框 6"/>
          <p:cNvSpPr txBox="1"/>
          <p:nvPr/>
        </p:nvSpPr>
        <p:spPr>
          <a:xfrm>
            <a:off x="2757170" y="6295390"/>
            <a:ext cx="104203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  <a:p>
            <a:pPr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029325" y="6308090"/>
            <a:ext cx="104203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  <a:p>
            <a:pPr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8536940" y="6320790"/>
            <a:ext cx="3632200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50000"/>
              </a:lnSpc>
              <a:buClrTx/>
              <a:buSzTx/>
              <a:buFontTx/>
            </a:pP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  <a:p>
            <a:pPr>
              <a:lnSpc>
                <a:spcPct val="150000"/>
              </a:lnSpc>
              <a:buClrTx/>
              <a:buSzTx/>
              <a:buFontTx/>
            </a:pP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624455" y="222250"/>
            <a:ext cx="7178040" cy="81534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r>
              <a:rPr lang="zh-CN" altLang="en-US" sz="2000" b="1" dirty="0" smtClean="0"/>
              <a:t>浮梁县臧湾乡国土空间总体规划（2021—2035年）</a:t>
            </a:r>
            <a:r>
              <a:rPr lang="zh-CN" altLang="en-US" sz="2000" b="1" dirty="0" smtClean="0">
                <a:sym typeface="+mn-ea"/>
              </a:rPr>
              <a:t>批后</a:t>
            </a:r>
            <a:r>
              <a:rPr lang="zh-CN" altLang="en-US" sz="2000" b="1" dirty="0" smtClean="0"/>
              <a:t>公</a:t>
            </a:r>
            <a:r>
              <a:rPr lang="zh-CN" altLang="en-US" sz="2000" b="1" dirty="0"/>
              <a:t>开</a:t>
            </a:r>
            <a:endParaRPr lang="zh-CN" altLang="en-US" sz="2000" b="1" dirty="0"/>
          </a:p>
        </p:txBody>
      </p:sp>
      <p:sp>
        <p:nvSpPr>
          <p:cNvPr id="22" name="矩形 21"/>
          <p:cNvSpPr/>
          <p:nvPr/>
        </p:nvSpPr>
        <p:spPr>
          <a:xfrm>
            <a:off x="38100" y="738505"/>
            <a:ext cx="4065905" cy="297180"/>
          </a:xfrm>
          <a:prstGeom prst="rect">
            <a:avLst/>
          </a:prstGeom>
          <a:solidFill>
            <a:srgbClr val="C7E7FE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4267835" y="744220"/>
            <a:ext cx="3791585" cy="297180"/>
          </a:xfrm>
          <a:prstGeom prst="rect">
            <a:avLst/>
          </a:prstGeom>
          <a:solidFill>
            <a:srgbClr val="C7E7FE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8327390" y="738505"/>
            <a:ext cx="3795395" cy="297180"/>
          </a:xfrm>
          <a:prstGeom prst="rect">
            <a:avLst/>
          </a:prstGeom>
          <a:solidFill>
            <a:srgbClr val="C7E7FE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/>
        </p:nvSpPr>
        <p:spPr>
          <a:xfrm>
            <a:off x="9122542" y="742253"/>
            <a:ext cx="2205951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1400" b="1" dirty="0" smtClean="0"/>
              <a:t>城镇(村)体系规划图</a:t>
            </a:r>
            <a:endParaRPr lang="zh-CN" altLang="en-US" sz="1400" b="1" dirty="0" smtClean="0"/>
          </a:p>
        </p:txBody>
      </p:sp>
      <p:sp>
        <p:nvSpPr>
          <p:cNvPr id="21" name="文本框 20"/>
          <p:cNvSpPr txBox="1"/>
          <p:nvPr/>
        </p:nvSpPr>
        <p:spPr>
          <a:xfrm>
            <a:off x="5197607" y="739713"/>
            <a:ext cx="2205951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1400" b="1" dirty="0" smtClean="0"/>
              <a:t>国土空间总体格局规划图</a:t>
            </a:r>
            <a:endParaRPr lang="zh-CN" altLang="en-US" sz="1400" b="1" dirty="0" smtClean="0"/>
          </a:p>
        </p:txBody>
      </p:sp>
      <p:sp>
        <p:nvSpPr>
          <p:cNvPr id="24" name="文本框 23"/>
          <p:cNvSpPr txBox="1"/>
          <p:nvPr/>
        </p:nvSpPr>
        <p:spPr>
          <a:xfrm>
            <a:off x="1068202" y="746063"/>
            <a:ext cx="2205951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1400" b="1" dirty="0" smtClean="0"/>
              <a:t>国土空间控制线规划图</a:t>
            </a:r>
            <a:endParaRPr lang="zh-CN" altLang="en-US" sz="1400" b="1" dirty="0" smtClean="0"/>
          </a:p>
        </p:txBody>
      </p:sp>
      <p:sp>
        <p:nvSpPr>
          <p:cNvPr id="34" name="矩形 33"/>
          <p:cNvSpPr/>
          <p:nvPr/>
        </p:nvSpPr>
        <p:spPr>
          <a:xfrm>
            <a:off x="139700" y="5120640"/>
            <a:ext cx="3768090" cy="1790700"/>
          </a:xfrm>
          <a:prstGeom prst="rect">
            <a:avLst/>
          </a:prstGeom>
        </p:spPr>
        <p:txBody>
          <a:bodyPr wrap="square">
            <a:noAutofit/>
          </a:bodyPr>
          <a:p>
            <a:pPr indent="0" algn="just" fontAlgn="auto">
              <a:lnSpc>
                <a:spcPts val="1500"/>
              </a:lnSpc>
            </a:pPr>
            <a:r>
              <a:rPr lang="zh-CN" altLang="en-US" sz="1000" b="1" dirty="0" smtClean="0"/>
              <a:t>国土空间开发保护目标：</a:t>
            </a:r>
            <a:r>
              <a:rPr lang="zh-CN" altLang="zh-CN" sz="1000" dirty="0"/>
              <a:t>严格落实上位规划下达的规划约束性指标，按照耕地和永久基本农田、生态保护红线、城镇开发边界的优先</a:t>
            </a:r>
            <a:r>
              <a:rPr lang="zh-CN" altLang="zh-CN" sz="1000" dirty="0">
                <a:solidFill>
                  <a:schemeClr val="tx1"/>
                </a:solidFill>
                <a:uFillTx/>
                <a:latin typeface="Times New Roman" panose="02020603050405020304" charset="0"/>
              </a:rPr>
              <a:t>序统筹落实三条控制线，确保三条控制线不交叉不重叠不冲突。至2035年，臧湾乡永久基本农田面积不低于</a:t>
            </a:r>
            <a:r>
              <a:rPr lang="zh-CN" altLang="zh-CN" sz="1000" dirty="0">
                <a:solidFill>
                  <a:schemeClr val="tx1"/>
                </a:solidFill>
                <a:uFillTx/>
                <a:latin typeface="Times New Roman" panose="02020603050405020304" charset="0"/>
                <a:cs typeface="Times New Roman" panose="02020603050405020304" charset="0"/>
              </a:rPr>
              <a:t>1114.26</a:t>
            </a:r>
            <a:r>
              <a:rPr lang="zh-CN" altLang="zh-CN" sz="1000" dirty="0">
                <a:solidFill>
                  <a:schemeClr val="tx1"/>
                </a:solidFill>
                <a:uFillTx/>
                <a:latin typeface="Times New Roman" panose="02020603050405020304" charset="0"/>
              </a:rPr>
              <a:t>公顷（1.6714万亩）；生态保护红线面积不低于5344.01公顷（53.44平方公里）；城镇开发边界面积不高于33.21公顷。</a:t>
            </a:r>
            <a:endParaRPr lang="zh-CN" altLang="zh-CN" sz="1000" b="1" dirty="0" smtClean="0">
              <a:solidFill>
                <a:schemeClr val="tx1"/>
              </a:solidFill>
              <a:uFillTx/>
              <a:latin typeface="Times New Roman" panose="02020603050405020304" charset="0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4268470" y="5081270"/>
            <a:ext cx="3809365" cy="1348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fontAlgn="auto">
              <a:lnSpc>
                <a:spcPts val="1400"/>
              </a:lnSpc>
            </a:pPr>
            <a:r>
              <a:rPr lang="zh-CN" altLang="zh-CN" sz="1000" b="1" dirty="0"/>
              <a:t>总体格局：“一屏一廊、一心一轴三区”</a:t>
            </a:r>
            <a:r>
              <a:rPr lang="zh-CN" altLang="zh-CN" sz="1000" b="0" dirty="0"/>
              <a:t>。</a:t>
            </a:r>
            <a:endParaRPr lang="zh-CN" altLang="zh-CN" sz="1000" b="0" dirty="0"/>
          </a:p>
          <a:p>
            <a:pPr indent="0" fontAlgn="auto">
              <a:lnSpc>
                <a:spcPts val="1400"/>
              </a:lnSpc>
            </a:pPr>
            <a:r>
              <a:rPr lang="zh-CN" altLang="zh-CN" sz="1000" b="1" dirty="0">
                <a:sym typeface="+mn-ea"/>
              </a:rPr>
              <a:t>一屏：</a:t>
            </a:r>
            <a:r>
              <a:rPr lang="zh-CN" altLang="zh-CN" sz="1000" dirty="0">
                <a:sym typeface="+mn-ea"/>
              </a:rPr>
              <a:t>指西部生态安全屏障。</a:t>
            </a:r>
            <a:endParaRPr lang="zh-CN" altLang="zh-CN" sz="1000" dirty="0">
              <a:sym typeface="+mn-ea"/>
            </a:endParaRPr>
          </a:p>
          <a:p>
            <a:pPr indent="0" fontAlgn="auto">
              <a:lnSpc>
                <a:spcPts val="1400"/>
              </a:lnSpc>
            </a:pPr>
            <a:r>
              <a:rPr lang="zh-CN" altLang="zh-CN" sz="1000" b="1" dirty="0">
                <a:sym typeface="+mn-ea"/>
              </a:rPr>
              <a:t>一廊：</a:t>
            </a:r>
            <a:r>
              <a:rPr lang="zh-CN" altLang="zh-CN" sz="1000" dirty="0">
                <a:sym typeface="+mn-ea"/>
              </a:rPr>
              <a:t>指东河生态景观走廊。</a:t>
            </a:r>
            <a:endParaRPr lang="zh-CN" altLang="zh-CN" sz="1000" dirty="0">
              <a:sym typeface="+mn-ea"/>
            </a:endParaRPr>
          </a:p>
          <a:p>
            <a:pPr indent="0" fontAlgn="auto">
              <a:lnSpc>
                <a:spcPts val="1400"/>
              </a:lnSpc>
            </a:pPr>
            <a:r>
              <a:rPr lang="zh-CN" altLang="zh-CN" sz="1000" b="1" dirty="0">
                <a:sym typeface="+mn-ea"/>
              </a:rPr>
              <a:t>一心：</a:t>
            </a:r>
            <a:r>
              <a:rPr lang="zh-CN" altLang="zh-CN" sz="1000" dirty="0">
                <a:sym typeface="+mn-ea"/>
              </a:rPr>
              <a:t>为乡镇发展核心。</a:t>
            </a:r>
            <a:endParaRPr lang="zh-CN" altLang="zh-CN" sz="1000" dirty="0">
              <a:sym typeface="+mn-ea"/>
            </a:endParaRPr>
          </a:p>
          <a:p>
            <a:pPr indent="0" fontAlgn="auto">
              <a:lnSpc>
                <a:spcPts val="1400"/>
              </a:lnSpc>
            </a:pPr>
            <a:r>
              <a:rPr lang="zh-CN" altLang="zh-CN" sz="1000" b="1" dirty="0">
                <a:sym typeface="+mn-ea"/>
              </a:rPr>
              <a:t>一轴：</a:t>
            </a:r>
            <a:r>
              <a:rPr lang="zh-CN" altLang="zh-CN" sz="1000" dirty="0">
                <a:sym typeface="+mn-ea"/>
              </a:rPr>
              <a:t>分别依托东西走向的S205省道打造城镇融合发展轴。</a:t>
            </a:r>
            <a:endParaRPr lang="zh-CN" altLang="zh-CN" sz="1000" dirty="0">
              <a:sym typeface="+mn-ea"/>
            </a:endParaRPr>
          </a:p>
          <a:p>
            <a:pPr indent="0" fontAlgn="auto">
              <a:lnSpc>
                <a:spcPts val="1400"/>
              </a:lnSpc>
            </a:pPr>
            <a:r>
              <a:rPr lang="zh-CN" altLang="zh-CN" sz="1000" b="1" dirty="0">
                <a:sym typeface="+mn-ea"/>
              </a:rPr>
              <a:t>三区：</a:t>
            </a:r>
            <a:r>
              <a:rPr lang="zh-CN" altLang="zh-CN" sz="1000" dirty="0">
                <a:sym typeface="+mn-ea"/>
              </a:rPr>
              <a:t>划分为北部生态农林示范区、中部现代农业发展区及南部农旅休闲体验区。</a:t>
            </a:r>
            <a:endParaRPr lang="zh-CN" altLang="zh-CN" sz="1000" dirty="0">
              <a:sym typeface="+mn-ea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8262620" y="5114925"/>
            <a:ext cx="3766820" cy="11684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fontAlgn="auto">
              <a:lnSpc>
                <a:spcPts val="1400"/>
              </a:lnSpc>
            </a:pPr>
            <a:r>
              <a:rPr lang="zh-CN" altLang="zh-CN" sz="1000" b="1" dirty="0"/>
              <a:t>镇村体系：“集镇</a:t>
            </a:r>
            <a:r>
              <a:rPr lang="en-US" altLang="zh-CN" sz="1000" b="1" dirty="0"/>
              <a:t>—</a:t>
            </a:r>
            <a:r>
              <a:rPr lang="zh-CN" altLang="en-US" sz="1000" b="1" dirty="0"/>
              <a:t>中心村</a:t>
            </a:r>
            <a:r>
              <a:rPr lang="en-US" altLang="zh-CN" sz="1000" b="1" dirty="0"/>
              <a:t>—</a:t>
            </a:r>
            <a:r>
              <a:rPr lang="zh-CN" altLang="en-US" sz="1000" b="1" dirty="0"/>
              <a:t>一般村</a:t>
            </a:r>
            <a:r>
              <a:rPr lang="zh-CN" altLang="zh-CN" sz="1000" b="1" dirty="0"/>
              <a:t>”</a:t>
            </a:r>
            <a:r>
              <a:rPr lang="zh-CN" altLang="zh-CN" sz="1000" b="0" dirty="0"/>
              <a:t>。集镇：臧湾乡部分区域；中心村：马家村、寒溪村；一般村：施家村、仓下村、午家项村、古铜桥村及寿溪村。</a:t>
            </a:r>
            <a:endParaRPr lang="zh-CN" altLang="zh-CN" sz="1000" b="0" dirty="0"/>
          </a:p>
          <a:p>
            <a:pPr indent="0" fontAlgn="auto">
              <a:lnSpc>
                <a:spcPts val="1400"/>
              </a:lnSpc>
            </a:pPr>
            <a:r>
              <a:rPr lang="zh-CN" altLang="zh-CN" sz="1000" b="1" dirty="0"/>
              <a:t>行政村分类：</a:t>
            </a:r>
            <a:endParaRPr lang="zh-CN" altLang="zh-CN" sz="1000" b="1" dirty="0"/>
          </a:p>
          <a:p>
            <a:pPr indent="0" fontAlgn="auto">
              <a:lnSpc>
                <a:spcPts val="1400"/>
              </a:lnSpc>
            </a:pPr>
            <a:r>
              <a:rPr lang="zh-CN" altLang="zh-CN" sz="1000" dirty="0"/>
              <a:t>集聚发展类：马家村、寿溪村、古铜桥村、寒溪村；</a:t>
            </a:r>
            <a:endParaRPr lang="zh-CN" altLang="zh-CN" sz="1000" dirty="0"/>
          </a:p>
          <a:p>
            <a:pPr indent="0" fontAlgn="auto">
              <a:lnSpc>
                <a:spcPts val="1400"/>
              </a:lnSpc>
            </a:pPr>
            <a:r>
              <a:rPr lang="zh-CN" altLang="zh-CN" sz="1000" b="0" dirty="0"/>
              <a:t>整治提升类：</a:t>
            </a:r>
            <a:r>
              <a:rPr lang="zh-CN" altLang="zh-CN" sz="1000" dirty="0">
                <a:sym typeface="+mn-ea"/>
              </a:rPr>
              <a:t>施家村、仓下村、午家项村</a:t>
            </a:r>
            <a:r>
              <a:rPr lang="zh-CN" altLang="zh-CN" sz="1000" b="0" dirty="0"/>
              <a:t>；城郊融合类：臧湾村。</a:t>
            </a:r>
            <a:endParaRPr lang="zh-CN" altLang="zh-CN" sz="1000" b="0" dirty="0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90" y="4667250"/>
            <a:ext cx="1316355" cy="443865"/>
          </a:xfrm>
          <a:prstGeom prst="rect">
            <a:avLst/>
          </a:prstGeom>
        </p:spPr>
      </p:pic>
      <p:pic>
        <p:nvPicPr>
          <p:cNvPr id="11" name="图片 10" descr="09-乡域总体格局(1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2285" y="1041400"/>
            <a:ext cx="3679825" cy="41084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405" y="4761230"/>
            <a:ext cx="1147445" cy="350520"/>
          </a:xfrm>
          <a:prstGeom prst="rect">
            <a:avLst/>
          </a:prstGeom>
        </p:spPr>
      </p:pic>
      <p:pic>
        <p:nvPicPr>
          <p:cNvPr id="14" name="图片 13" descr="14-乡域镇村体系(1)"/>
          <p:cNvPicPr>
            <a:picLocks noChangeAspect="1"/>
          </p:cNvPicPr>
          <p:nvPr/>
        </p:nvPicPr>
        <p:blipFill>
          <a:blip r:embed="rId5"/>
          <a:srcRect l="391" t="657"/>
          <a:stretch>
            <a:fillRect/>
          </a:stretch>
        </p:blipFill>
        <p:spPr>
          <a:xfrm>
            <a:off x="8380095" y="1084580"/>
            <a:ext cx="3656965" cy="4051935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423275" y="4578350"/>
            <a:ext cx="1712595" cy="520065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8537575" y="6320790"/>
            <a:ext cx="363156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400" b="1" dirty="0">
                <a:sym typeface="+mn-ea"/>
              </a:rPr>
              <a:t>浮梁县自然资源和规划局</a:t>
            </a:r>
            <a:r>
              <a:rPr lang="en-US" altLang="zh-CN" sz="1600" b="1" dirty="0">
                <a:sym typeface="+mn-ea"/>
              </a:rPr>
              <a:t>   </a:t>
            </a:r>
            <a:r>
              <a:rPr lang="zh-CN" altLang="en-US" sz="1400" b="1" dirty="0">
                <a:sym typeface="+mn-ea"/>
              </a:rPr>
              <a:t>电话</a:t>
            </a:r>
            <a:r>
              <a:rPr lang="zh-CN" altLang="en-US" sz="1600" b="1" dirty="0">
                <a:sym typeface="+mn-ea"/>
              </a:rPr>
              <a:t>：</a:t>
            </a:r>
            <a:r>
              <a:rPr lang="en-US" altLang="zh-CN" sz="1600" b="1" dirty="0">
                <a:sym typeface="+mn-ea"/>
              </a:rPr>
              <a:t>2626625</a:t>
            </a: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 descr="34-集镇国土空间用地规划(1)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6170" y="1180465"/>
            <a:ext cx="4613765" cy="3402000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9600970" y="738628"/>
            <a:ext cx="2591030" cy="3642871"/>
            <a:chOff x="9600970" y="738628"/>
            <a:chExt cx="2591030" cy="3642871"/>
          </a:xfrm>
        </p:grpSpPr>
        <p:sp>
          <p:nvSpPr>
            <p:cNvPr id="38" name="矩形 37"/>
            <p:cNvSpPr/>
            <p:nvPr/>
          </p:nvSpPr>
          <p:spPr>
            <a:xfrm>
              <a:off x="9600971" y="738628"/>
              <a:ext cx="2591029" cy="1081705"/>
            </a:xfrm>
            <a:prstGeom prst="rect">
              <a:avLst/>
            </a:prstGeom>
            <a:solidFill>
              <a:srgbClr val="C7E7F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1" name="矩形 40"/>
            <p:cNvSpPr/>
            <p:nvPr/>
          </p:nvSpPr>
          <p:spPr>
            <a:xfrm>
              <a:off x="9600971" y="2132856"/>
              <a:ext cx="2591029" cy="476994"/>
            </a:xfrm>
            <a:prstGeom prst="rect">
              <a:avLst/>
            </a:prstGeom>
            <a:solidFill>
              <a:srgbClr val="C7E7F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3" name="矩形 42"/>
            <p:cNvSpPr/>
            <p:nvPr/>
          </p:nvSpPr>
          <p:spPr>
            <a:xfrm>
              <a:off x="9600970" y="2641675"/>
              <a:ext cx="2591029" cy="513482"/>
            </a:xfrm>
            <a:prstGeom prst="rect">
              <a:avLst/>
            </a:prstGeom>
            <a:solidFill>
              <a:srgbClr val="C7E7F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4" name="矩形 43"/>
            <p:cNvSpPr/>
            <p:nvPr/>
          </p:nvSpPr>
          <p:spPr>
            <a:xfrm>
              <a:off x="9600970" y="3177456"/>
              <a:ext cx="2591029" cy="1204043"/>
            </a:xfrm>
            <a:prstGeom prst="rect">
              <a:avLst/>
            </a:prstGeom>
            <a:solidFill>
              <a:srgbClr val="C7E7F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5" name="矩形 44"/>
            <p:cNvSpPr/>
            <p:nvPr/>
          </p:nvSpPr>
          <p:spPr>
            <a:xfrm>
              <a:off x="9600971" y="1844824"/>
              <a:ext cx="2591029" cy="260200"/>
            </a:xfrm>
            <a:prstGeom prst="rect">
              <a:avLst/>
            </a:prstGeom>
            <a:solidFill>
              <a:srgbClr val="C7E7F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41274" y="159385"/>
            <a:ext cx="12150725" cy="547370"/>
          </a:xfrm>
          <a:prstGeom prst="rect">
            <a:avLst/>
          </a:prstGeom>
          <a:solidFill>
            <a:srgbClr val="C7E7F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69850" y="6358890"/>
            <a:ext cx="12081510" cy="422910"/>
          </a:xfrm>
          <a:prstGeom prst="rect">
            <a:avLst/>
          </a:prstGeom>
          <a:solidFill>
            <a:srgbClr val="C7E7F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69850" y="6358890"/>
            <a:ext cx="12081510" cy="422910"/>
          </a:xfrm>
          <a:prstGeom prst="rect">
            <a:avLst/>
          </a:prstGeom>
          <a:solidFill>
            <a:srgbClr val="C7E7F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0" y="6295390"/>
            <a:ext cx="138493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indent="0" fontAlgn="auto">
              <a:lnSpc>
                <a:spcPct val="150000"/>
              </a:lnSpc>
            </a:pPr>
            <a:r>
              <a:rPr lang="en-US" altLang="zh-CN" sz="1600"/>
              <a:t>  </a:t>
            </a:r>
            <a:r>
              <a:rPr lang="en-US" altLang="zh-CN" sz="1200"/>
              <a:t>                                                                                                                                    </a:t>
            </a:r>
            <a:endParaRPr lang="zh-CN" altLang="en-US" sz="1200"/>
          </a:p>
          <a:p>
            <a:pPr indent="0" algn="ctr" fontAlgn="auto">
              <a:lnSpc>
                <a:spcPct val="150000"/>
              </a:lnSpc>
            </a:pPr>
            <a:r>
              <a:rPr lang="en-US" altLang="zh-CN" sz="1200"/>
              <a:t>                                                                                                                         </a:t>
            </a:r>
            <a:endParaRPr lang="zh-CN" altLang="en-US" sz="1200"/>
          </a:p>
        </p:txBody>
      </p:sp>
      <p:sp>
        <p:nvSpPr>
          <p:cNvPr id="8" name="文本框 7"/>
          <p:cNvSpPr txBox="1"/>
          <p:nvPr/>
        </p:nvSpPr>
        <p:spPr>
          <a:xfrm>
            <a:off x="2757170" y="6295390"/>
            <a:ext cx="104203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029325" y="6308090"/>
            <a:ext cx="104203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8536940" y="6320790"/>
            <a:ext cx="3632200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38100" y="738505"/>
            <a:ext cx="4746625" cy="297180"/>
          </a:xfrm>
          <a:prstGeom prst="rect">
            <a:avLst/>
          </a:prstGeom>
          <a:solidFill>
            <a:srgbClr val="C7E7FE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5029835" y="738505"/>
            <a:ext cx="4498975" cy="297180"/>
          </a:xfrm>
          <a:prstGeom prst="rect">
            <a:avLst/>
          </a:prstGeom>
          <a:solidFill>
            <a:srgbClr val="C7E7FE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6240145" y="725805"/>
            <a:ext cx="2078355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1400" b="1" dirty="0" smtClean="0"/>
              <a:t>国土空间用地规划图</a:t>
            </a:r>
            <a:endParaRPr lang="zh-CN" altLang="en-US" sz="1400" b="1" dirty="0" smtClean="0"/>
          </a:p>
        </p:txBody>
      </p:sp>
      <p:sp>
        <p:nvSpPr>
          <p:cNvPr id="25" name="文本框 24"/>
          <p:cNvSpPr txBox="1"/>
          <p:nvPr/>
        </p:nvSpPr>
        <p:spPr>
          <a:xfrm>
            <a:off x="1633969" y="733438"/>
            <a:ext cx="1555366" cy="3067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1400" b="1" dirty="0" smtClean="0"/>
              <a:t>空间结构规划图</a:t>
            </a:r>
            <a:endParaRPr lang="zh-CN" altLang="en-US" sz="1400" b="1" dirty="0" smtClean="0"/>
          </a:p>
        </p:txBody>
      </p:sp>
      <p:sp>
        <p:nvSpPr>
          <p:cNvPr id="27" name="任意多边形 26"/>
          <p:cNvSpPr/>
          <p:nvPr/>
        </p:nvSpPr>
        <p:spPr>
          <a:xfrm flipH="1">
            <a:off x="9554553" y="706755"/>
            <a:ext cx="46418" cy="5652135"/>
          </a:xfrm>
          <a:custGeom>
            <a:avLst/>
            <a:gdLst>
              <a:gd name="connsiteX0" fmla="*/ 0 w 0"/>
              <a:gd name="connsiteY0" fmla="*/ 0 h 5524500"/>
              <a:gd name="connsiteX1" fmla="*/ 0 w 0"/>
              <a:gd name="connsiteY1" fmla="*/ 5524500 h 5524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5524500">
                <a:moveTo>
                  <a:pt x="0" y="0"/>
                </a:moveTo>
                <a:lnTo>
                  <a:pt x="0" y="5524500"/>
                </a:lnTo>
              </a:path>
            </a:pathLst>
          </a:cu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2624455" y="222250"/>
            <a:ext cx="7273925" cy="35623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zh-CN" altLang="en-US" sz="2000" b="1" dirty="0" smtClean="0"/>
              <a:t>浮梁县臧湾乡国土空间总体规划（2021—2035年）批后公</a:t>
            </a:r>
            <a:r>
              <a:rPr lang="zh-CN" altLang="en-US" sz="2000" b="1" dirty="0"/>
              <a:t>开</a:t>
            </a:r>
            <a:endParaRPr lang="zh-CN" altLang="en-US" sz="2000" b="1" dirty="0"/>
          </a:p>
        </p:txBody>
      </p:sp>
      <p:sp>
        <p:nvSpPr>
          <p:cNvPr id="51" name="矩形 50"/>
          <p:cNvSpPr/>
          <p:nvPr/>
        </p:nvSpPr>
        <p:spPr>
          <a:xfrm>
            <a:off x="73025" y="4636770"/>
            <a:ext cx="4711700" cy="124523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lnSpc>
                <a:spcPct val="150000"/>
              </a:lnSpc>
            </a:pPr>
            <a:r>
              <a:rPr lang="zh-CN" sz="1000" dirty="0"/>
              <a:t>臧湾</a:t>
            </a:r>
            <a:r>
              <a:rPr altLang="zh-CN" sz="1000" dirty="0"/>
              <a:t>乡集镇规划形成</a:t>
            </a:r>
            <a:r>
              <a:rPr altLang="zh-CN" sz="1000" b="1" dirty="0"/>
              <a:t>“一心二轴三区”</a:t>
            </a:r>
            <a:r>
              <a:rPr altLang="zh-CN" sz="1000" dirty="0"/>
              <a:t>的空间结构。 </a:t>
            </a:r>
            <a:endParaRPr altLang="zh-CN" sz="1000" dirty="0"/>
          </a:p>
          <a:p>
            <a:pPr>
              <a:lnSpc>
                <a:spcPct val="150000"/>
              </a:lnSpc>
            </a:pPr>
            <a:endParaRPr altLang="zh-CN" sz="1000" dirty="0"/>
          </a:p>
          <a:p>
            <a:pPr indent="0" fontAlgn="auto">
              <a:lnSpc>
                <a:spcPct val="150000"/>
              </a:lnSpc>
            </a:pPr>
            <a:r>
              <a:rPr altLang="zh-CN" sz="1000" dirty="0"/>
              <a:t>一心：依托乡政府及周边机关团体形成集镇的综合服务中心、行政中心。</a:t>
            </a:r>
            <a:endParaRPr altLang="zh-CN" sz="1000" dirty="0"/>
          </a:p>
          <a:p>
            <a:pPr indent="0" fontAlgn="auto">
              <a:lnSpc>
                <a:spcPct val="150000"/>
              </a:lnSpc>
            </a:pPr>
            <a:r>
              <a:rPr altLang="zh-CN" sz="1000" dirty="0"/>
              <a:t>二轴：S205省道与臧湾街（X089县道）形成两条集镇空间发展轴。</a:t>
            </a:r>
            <a:endParaRPr altLang="zh-CN" sz="1000" dirty="0"/>
          </a:p>
          <a:p>
            <a:pPr indent="0" fontAlgn="auto">
              <a:lnSpc>
                <a:spcPct val="150000"/>
              </a:lnSpc>
            </a:pPr>
            <a:r>
              <a:rPr altLang="zh-CN" sz="1000" dirty="0"/>
              <a:t>三区：北部教育居住组团、中部综合生活组团及南部古市居住组团</a:t>
            </a:r>
            <a:r>
              <a:rPr lang="zh-CN" sz="1000" dirty="0"/>
              <a:t>。</a:t>
            </a:r>
            <a:endParaRPr lang="zh-CN" sz="1000" dirty="0"/>
          </a:p>
        </p:txBody>
      </p:sp>
      <p:sp>
        <p:nvSpPr>
          <p:cNvPr id="52" name="矩形 51"/>
          <p:cNvSpPr/>
          <p:nvPr/>
        </p:nvSpPr>
        <p:spPr>
          <a:xfrm>
            <a:off x="4897755" y="4612005"/>
            <a:ext cx="4483735" cy="169164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30000"/>
              </a:lnSpc>
              <a:buClrTx/>
              <a:buSzTx/>
              <a:buNone/>
            </a:pPr>
            <a:r>
              <a:rPr lang="zh-CN" altLang="en-US" sz="1000" b="1" dirty="0" smtClean="0">
                <a:sym typeface="+mn-ea"/>
              </a:rPr>
              <a:t>用</a:t>
            </a:r>
            <a:r>
              <a:rPr lang="zh-CN" altLang="en-US" sz="1000" b="1" dirty="0">
                <a:sym typeface="+mn-ea"/>
              </a:rPr>
              <a:t>地</a:t>
            </a:r>
            <a:r>
              <a:rPr lang="zh-CN" altLang="en-US" sz="1000" b="1" dirty="0" smtClean="0">
                <a:sym typeface="+mn-ea"/>
              </a:rPr>
              <a:t>布局：</a:t>
            </a:r>
            <a:r>
              <a:rPr altLang="zh-CN" sz="1000" dirty="0">
                <a:sym typeface="+mn-ea"/>
              </a:rPr>
              <a:t>规划居住用地23.67公顷，占建设用地73.30%。</a:t>
            </a:r>
            <a:endParaRPr altLang="zh-CN" sz="1000" dirty="0">
              <a:sym typeface="+mn-ea"/>
            </a:endParaRPr>
          </a:p>
          <a:p>
            <a:pPr indent="0" algn="l" fontAlgn="auto">
              <a:lnSpc>
                <a:spcPct val="130000"/>
              </a:lnSpc>
              <a:buClrTx/>
              <a:buSzTx/>
              <a:buNone/>
            </a:pPr>
            <a:r>
              <a:rPr altLang="zh-CN" sz="1000" dirty="0">
                <a:sym typeface="+mn-ea"/>
              </a:rPr>
              <a:t>规划公共管理与公共服务用地4.37公顷，占建设用地13.53%。</a:t>
            </a:r>
            <a:endParaRPr altLang="zh-CN" sz="1000" dirty="0">
              <a:sym typeface="+mn-ea"/>
            </a:endParaRPr>
          </a:p>
          <a:p>
            <a:pPr indent="0" algn="l" fontAlgn="auto">
              <a:lnSpc>
                <a:spcPct val="130000"/>
              </a:lnSpc>
              <a:buClrTx/>
              <a:buSzTx/>
              <a:buNone/>
            </a:pPr>
            <a:r>
              <a:rPr altLang="zh-CN" sz="1000" dirty="0">
                <a:sym typeface="+mn-ea"/>
              </a:rPr>
              <a:t>规划商业服务业用地0.94公顷，占建设用地2.91%。</a:t>
            </a:r>
            <a:endParaRPr altLang="zh-CN" sz="1000" dirty="0">
              <a:sym typeface="+mn-ea"/>
            </a:endParaRPr>
          </a:p>
          <a:p>
            <a:pPr indent="0" algn="l" fontAlgn="auto">
              <a:lnSpc>
                <a:spcPct val="130000"/>
              </a:lnSpc>
              <a:buClrTx/>
              <a:buSzTx/>
              <a:buNone/>
            </a:pPr>
            <a:r>
              <a:rPr altLang="zh-CN" sz="1000" dirty="0">
                <a:sym typeface="+mn-ea"/>
              </a:rPr>
              <a:t>规划工业用地0.14公顷，占建设用地0.43%。</a:t>
            </a:r>
            <a:endParaRPr altLang="zh-CN" sz="1000" dirty="0">
              <a:sym typeface="+mn-ea"/>
            </a:endParaRPr>
          </a:p>
          <a:p>
            <a:pPr indent="0" algn="l" fontAlgn="auto">
              <a:lnSpc>
                <a:spcPct val="130000"/>
              </a:lnSpc>
              <a:buClrTx/>
              <a:buSzTx/>
              <a:buNone/>
            </a:pPr>
            <a:r>
              <a:rPr altLang="zh-CN" sz="1000" dirty="0">
                <a:sym typeface="+mn-ea"/>
              </a:rPr>
              <a:t>规划物流仓储用地0.16公顷，占建设用地0.50%</a:t>
            </a:r>
            <a:r>
              <a:rPr lang="zh-CN" sz="1000" dirty="0">
                <a:sym typeface="+mn-ea"/>
              </a:rPr>
              <a:t>。</a:t>
            </a:r>
            <a:endParaRPr lang="zh-CN" sz="1000" dirty="0">
              <a:sym typeface="+mn-ea"/>
            </a:endParaRPr>
          </a:p>
          <a:p>
            <a:pPr indent="0" algn="l" fontAlgn="auto">
              <a:lnSpc>
                <a:spcPct val="130000"/>
              </a:lnSpc>
              <a:buClrTx/>
              <a:buSzTx/>
              <a:buNone/>
            </a:pPr>
            <a:r>
              <a:rPr lang="zh-CN" sz="1000" dirty="0">
                <a:sym typeface="+mn-ea"/>
              </a:rPr>
              <a:t>规划交通运输用地2.68公顷，占建设用地8.31%。</a:t>
            </a:r>
            <a:endParaRPr lang="zh-CN" sz="1000" dirty="0">
              <a:sym typeface="+mn-ea"/>
            </a:endParaRPr>
          </a:p>
          <a:p>
            <a:pPr indent="0" algn="l" fontAlgn="auto">
              <a:lnSpc>
                <a:spcPct val="130000"/>
              </a:lnSpc>
              <a:buClrTx/>
              <a:buSzTx/>
              <a:buNone/>
            </a:pPr>
            <a:r>
              <a:rPr lang="zh-CN" sz="1000" dirty="0">
                <a:sym typeface="+mn-ea"/>
              </a:rPr>
              <a:t>规划</a:t>
            </a:r>
            <a:r>
              <a:rPr altLang="zh-CN" sz="1000" dirty="0">
                <a:sym typeface="+mn-ea"/>
              </a:rPr>
              <a:t>公用设施用地0.05公顷，占建设用地0.15%。</a:t>
            </a:r>
            <a:endParaRPr altLang="zh-CN" sz="1000" dirty="0">
              <a:sym typeface="+mn-ea"/>
            </a:endParaRPr>
          </a:p>
          <a:p>
            <a:pPr indent="0" algn="l" fontAlgn="auto">
              <a:lnSpc>
                <a:spcPct val="130000"/>
              </a:lnSpc>
              <a:buClrTx/>
              <a:buSzTx/>
              <a:buNone/>
            </a:pPr>
            <a:r>
              <a:rPr altLang="zh-CN" sz="1000" dirty="0">
                <a:sym typeface="+mn-ea"/>
              </a:rPr>
              <a:t>规划绿地与开敞空间用地0.28公顷，占建设用地0.87%。</a:t>
            </a:r>
            <a:endParaRPr altLang="zh-CN" sz="1000" dirty="0">
              <a:sym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8260" y="3350260"/>
            <a:ext cx="560070" cy="1175385"/>
          </a:xfrm>
          <a:prstGeom prst="rect">
            <a:avLst/>
          </a:prstGeom>
        </p:spPr>
      </p:pic>
      <p:pic>
        <p:nvPicPr>
          <p:cNvPr id="16" name="图片 15" descr="10-规划结构分析图1127(1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70" y="1132205"/>
            <a:ext cx="4761865" cy="3496945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0205" y="3674110"/>
            <a:ext cx="561975" cy="911860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8537575" y="6320790"/>
            <a:ext cx="3631565" cy="518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400" b="1" dirty="0">
                <a:sym typeface="+mn-ea"/>
              </a:rPr>
              <a:t>浮梁县自然资源和规划局</a:t>
            </a:r>
            <a:r>
              <a:rPr lang="en-US" altLang="zh-CN" sz="1600" b="1" dirty="0">
                <a:sym typeface="+mn-ea"/>
              </a:rPr>
              <a:t>   </a:t>
            </a:r>
            <a:r>
              <a:rPr lang="zh-CN" altLang="en-US" sz="1400" b="1" dirty="0">
                <a:sym typeface="+mn-ea"/>
              </a:rPr>
              <a:t>电话</a:t>
            </a:r>
            <a:r>
              <a:rPr lang="zh-CN" altLang="en-US" sz="1600" b="1" dirty="0">
                <a:sym typeface="+mn-ea"/>
              </a:rPr>
              <a:t>：</a:t>
            </a:r>
            <a:r>
              <a:rPr lang="en-US" altLang="zh-CN" sz="1600" b="1" dirty="0">
                <a:sym typeface="+mn-ea"/>
              </a:rPr>
              <a:t>2626625</a:t>
            </a: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600" dirty="0">
                <a:sym typeface="+mn-ea"/>
              </a:rPr>
              <a:t>                                                                                                                         </a:t>
            </a:r>
            <a:endParaRPr lang="en-US" altLang="zh-CN" sz="1600" dirty="0">
              <a:sym typeface="+mn-ea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DIAGRAM_VIRTUALLY_FRAME" val="{&quot;height&quot;:488.6,&quot;left&quot;:12.25,&quot;top&quot;:58.15,&quot;width&quot;:934.95}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5106</Words>
  <Application>WPS 演示</Application>
  <PresentationFormat>自定义</PresentationFormat>
  <Paragraphs>103</Paragraphs>
  <Slides>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</vt:i4>
      </vt:variant>
    </vt:vector>
  </HeadingPairs>
  <TitlesOfParts>
    <vt:vector size="11" baseType="lpstr">
      <vt:lpstr>Arial</vt:lpstr>
      <vt:lpstr>宋体</vt:lpstr>
      <vt:lpstr>Wingdings</vt:lpstr>
      <vt:lpstr>Times New Roman</vt:lpstr>
      <vt:lpstr>Calibri</vt:lpstr>
      <vt:lpstr>微软雅黑</vt:lpstr>
      <vt:lpstr>Arial Unicode MS</vt:lpstr>
      <vt:lpstr>WPS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Administrator</cp:lastModifiedBy>
  <cp:revision>55</cp:revision>
  <dcterms:created xsi:type="dcterms:W3CDTF">2023-08-09T12:44:00Z</dcterms:created>
  <dcterms:modified xsi:type="dcterms:W3CDTF">2026-03-09T02:45:02Z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06418F328A5A432A9B6A35C15FCC3A1A_13</vt:lpwstr>
  </property>
  <property fmtid="{D5CDD505-2E9C-101B-9397-08002B2CF9AE}" pid="3" name="KSOProductBuildVer">
    <vt:lpwstr>2052-11.8.2.8959</vt:lpwstr>
  </property>
</Properties>
</file>