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handoutMasterIdLst>
    <p:handoutMasterId r:id="rId7"/>
  </p:handoutMasterIdLst>
  <p:sldIdLst>
    <p:sldId id="259" r:id="rId3"/>
    <p:sldId id="261" r:id="rId5"/>
    <p:sldId id="258" r:id="rId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E7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9883" autoAdjust="0"/>
  </p:normalViewPr>
  <p:slideViewPr>
    <p:cSldViewPr snapToGrid="0" showGuides="1">
      <p:cViewPr>
        <p:scale>
          <a:sx n="75" d="100"/>
          <a:sy n="75" d="100"/>
        </p:scale>
        <p:origin x="-1896" y="-888"/>
      </p:cViewPr>
      <p:guideLst>
        <p:guide orient="horz" pos="2225"/>
        <p:guide pos="38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viewProps" Target="viewProps.xml"/><Relationship Id="rId8" Type="http://schemas.openxmlformats.org/officeDocument/2006/relationships/presProps" Target="presProps.xml"/><Relationship Id="rId7" Type="http://schemas.openxmlformats.org/officeDocument/2006/relationships/handoutMaster" Target="handoutMasters/handoutMaster1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275" y="159385"/>
            <a:ext cx="12081510" cy="547370"/>
          </a:xfrm>
          <a:prstGeom prst="rect">
            <a:avLst/>
          </a:prstGeom>
          <a:solidFill>
            <a:srgbClr val="C7E7F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9850" y="6358890"/>
            <a:ext cx="12081510" cy="422910"/>
          </a:xfrm>
          <a:prstGeom prst="rect">
            <a:avLst/>
          </a:prstGeom>
          <a:solidFill>
            <a:srgbClr val="C7E7F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0" y="6295390"/>
            <a:ext cx="1384935" cy="51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1600"/>
              <a:t>   </a:t>
            </a:r>
            <a:r>
              <a:rPr lang="en-US" altLang="zh-CN" sz="1200"/>
              <a:t>                                                                                                                                       </a:t>
            </a:r>
            <a:endParaRPr lang="zh-CN" altLang="en-US" sz="1200"/>
          </a:p>
          <a:p>
            <a:pPr indent="0" algn="ctr" fontAlgn="auto">
              <a:lnSpc>
                <a:spcPct val="150000"/>
              </a:lnSpc>
            </a:pPr>
            <a:r>
              <a:rPr lang="en-US" altLang="zh-CN" sz="1200"/>
              <a:t>                                                                                                                         </a:t>
            </a:r>
            <a:endParaRPr lang="zh-CN" altLang="en-US" sz="1200"/>
          </a:p>
        </p:txBody>
      </p:sp>
      <p:sp>
        <p:nvSpPr>
          <p:cNvPr id="7" name="文本框 6"/>
          <p:cNvSpPr txBox="1"/>
          <p:nvPr/>
        </p:nvSpPr>
        <p:spPr>
          <a:xfrm>
            <a:off x="2757170" y="6295390"/>
            <a:ext cx="1042035" cy="51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>
                <a:sym typeface="+mn-ea"/>
              </a:rPr>
              <a:t>                                                                                                                                         </a:t>
            </a:r>
            <a:endParaRPr lang="en-US" altLang="zh-CN" sz="1600"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>
                <a:sym typeface="+mn-ea"/>
              </a:rPr>
              <a:t>                                                                                                                         </a:t>
            </a:r>
            <a:endParaRPr lang="en-US" altLang="zh-CN" sz="1600"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029325" y="6308090"/>
            <a:ext cx="1042035" cy="51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>
                <a:sym typeface="+mn-ea"/>
              </a:rPr>
              <a:t>                                                                                                                                            </a:t>
            </a:r>
            <a:endParaRPr lang="en-US" altLang="zh-CN" sz="1600"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>
                <a:sym typeface="+mn-ea"/>
              </a:rPr>
              <a:t>                                                                                                                         </a:t>
            </a:r>
            <a:endParaRPr lang="en-US" altLang="zh-CN" sz="1600"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536940" y="6320790"/>
            <a:ext cx="3632200" cy="51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>
                <a:sym typeface="+mn-ea"/>
              </a:rPr>
              <a:t>                                                   </a:t>
            </a:r>
            <a:endParaRPr lang="en-US" altLang="zh-CN" sz="1600" dirty="0"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912745" y="248920"/>
            <a:ext cx="7532370" cy="8153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2000" b="1" dirty="0" smtClean="0"/>
              <a:t>浮梁县江村乡国土空间总体规划（2021—2035年）</a:t>
            </a:r>
            <a:r>
              <a:rPr lang="zh-CN" altLang="en-US" sz="2000" b="1" dirty="0" smtClean="0">
                <a:sym typeface="+mn-ea"/>
              </a:rPr>
              <a:t>批后</a:t>
            </a:r>
            <a:r>
              <a:rPr lang="zh-CN" altLang="en-US" sz="2000" b="1" dirty="0" smtClean="0"/>
              <a:t>公</a:t>
            </a:r>
            <a:r>
              <a:rPr lang="zh-CN" altLang="en-US" sz="2000" b="1" dirty="0"/>
              <a:t>开</a:t>
            </a:r>
            <a:endParaRPr lang="zh-CN" altLang="en-US" sz="2000" b="1" dirty="0"/>
          </a:p>
        </p:txBody>
      </p:sp>
      <p:sp>
        <p:nvSpPr>
          <p:cNvPr id="11" name="文本框 10"/>
          <p:cNvSpPr txBox="1"/>
          <p:nvPr/>
        </p:nvSpPr>
        <p:spPr>
          <a:xfrm>
            <a:off x="6667500" y="4922520"/>
            <a:ext cx="5214620" cy="17653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360045" fontAlgn="auto">
              <a:lnSpc>
                <a:spcPct val="150000"/>
              </a:lnSpc>
            </a:pPr>
            <a:r>
              <a:rPr lang="zh-CN" altLang="en-US" sz="1000" b="1" dirty="0" smtClean="0"/>
              <a:t>规划</a:t>
            </a:r>
            <a:r>
              <a:rPr lang="zh-CN" altLang="en-US" sz="1000" b="1" dirty="0"/>
              <a:t>范围</a:t>
            </a:r>
            <a:r>
              <a:rPr lang="zh-CN" altLang="en-US" sz="1000" dirty="0" smtClean="0"/>
              <a:t>：</a:t>
            </a:r>
            <a:r>
              <a:rPr altLang="zh-CN" sz="1000" dirty="0">
                <a:sym typeface="+mn-ea"/>
              </a:rPr>
              <a:t>本规划涵盖江村乡行政辖区，包括乡域和集镇两个层次。</a:t>
            </a:r>
            <a:endParaRPr altLang="zh-CN" sz="1000" dirty="0"/>
          </a:p>
          <a:p>
            <a:pPr indent="360045" fontAlgn="auto">
              <a:lnSpc>
                <a:spcPct val="150000"/>
              </a:lnSpc>
            </a:pPr>
            <a:r>
              <a:rPr lang="zh-CN" sz="1000" dirty="0">
                <a:sym typeface="+mn-ea"/>
              </a:rPr>
              <a:t>乡</a:t>
            </a:r>
            <a:r>
              <a:rPr altLang="zh-CN" sz="1000" dirty="0">
                <a:sym typeface="+mn-ea"/>
              </a:rPr>
              <a:t>域范围：乡域范围为江村乡行政管辖范围，包含7个行政村：严台村、诰峰村、中洲村、江村村、沽演村、溠口村、柏林村，总面积138.31平方公里</a:t>
            </a:r>
            <a:r>
              <a:rPr lang="zh-CN" altLang="zh-CN" sz="1000" dirty="0" smtClean="0">
                <a:sym typeface="+mn-ea"/>
              </a:rPr>
              <a:t>。</a:t>
            </a:r>
            <a:endParaRPr lang="zh-CN" altLang="zh-CN" sz="1000" dirty="0" smtClean="0"/>
          </a:p>
          <a:p>
            <a:pPr indent="360045" fontAlgn="auto">
              <a:lnSpc>
                <a:spcPct val="150000"/>
              </a:lnSpc>
            </a:pPr>
            <a:r>
              <a:rPr lang="zh-CN" altLang="en-US" sz="1000" dirty="0" smtClean="0">
                <a:sym typeface="+mn-ea"/>
              </a:rPr>
              <a:t>集镇</a:t>
            </a:r>
            <a:r>
              <a:rPr lang="en-US" altLang="zh-CN" sz="1000" dirty="0" smtClean="0">
                <a:sym typeface="+mn-ea"/>
              </a:rPr>
              <a:t>范围：集镇范围涉及江村村，集镇面积为22.9公顷，集镇城镇开发边界面积为15.91公顷</a:t>
            </a:r>
            <a:r>
              <a:rPr lang="zh-CN" altLang="zh-CN" sz="1000" dirty="0" smtClean="0">
                <a:sym typeface="+mn-ea"/>
              </a:rPr>
              <a:t>。</a:t>
            </a:r>
            <a:endParaRPr lang="zh-CN" altLang="zh-CN" sz="1000" dirty="0" smtClean="0"/>
          </a:p>
          <a:p>
            <a:pPr indent="360045" fontAlgn="auto">
              <a:lnSpc>
                <a:spcPct val="150000"/>
              </a:lnSpc>
            </a:pPr>
            <a:r>
              <a:rPr lang="zh-CN" altLang="en-US" sz="1000" b="1" dirty="0" smtClean="0">
                <a:sym typeface="+mn-ea"/>
              </a:rPr>
              <a:t>发展定位：</a:t>
            </a:r>
            <a:r>
              <a:rPr lang="zh-CN" altLang="zh-CN" sz="1000" dirty="0">
                <a:sym typeface="+mn-ea"/>
              </a:rPr>
              <a:t>赣北生态茶乡、古村观光旅游特色乡。</a:t>
            </a:r>
            <a:endParaRPr lang="zh-CN" altLang="zh-CN" sz="1000" dirty="0">
              <a:sym typeface="+mn-ea"/>
            </a:endParaRPr>
          </a:p>
          <a:p>
            <a:pPr indent="360045" fontAlgn="auto">
              <a:lnSpc>
                <a:spcPct val="150000"/>
              </a:lnSpc>
            </a:pPr>
            <a:r>
              <a:rPr lang="en-US" altLang="zh-CN" sz="1200" dirty="0" smtClean="0"/>
              <a:t>  </a:t>
            </a:r>
            <a:endParaRPr lang="en-US" altLang="zh-CN" sz="1200" dirty="0" smtClean="0"/>
          </a:p>
          <a:p>
            <a:pPr indent="360045">
              <a:lnSpc>
                <a:spcPct val="200000"/>
              </a:lnSpc>
            </a:pPr>
            <a:r>
              <a:rPr lang="en-US" altLang="zh-CN" sz="1200" dirty="0" smtClean="0"/>
              <a:t>          </a:t>
            </a:r>
            <a:endParaRPr lang="en-US" altLang="zh-CN" sz="1200" dirty="0"/>
          </a:p>
          <a:p>
            <a:pPr indent="0" fontAlgn="auto">
              <a:lnSpc>
                <a:spcPct val="150000"/>
              </a:lnSpc>
            </a:pPr>
            <a:r>
              <a:rPr lang="en-US" altLang="zh-CN" sz="1200" dirty="0"/>
              <a:t>                                                     </a:t>
            </a:r>
            <a:endParaRPr lang="zh-CN" altLang="en-US" sz="1200" dirty="0"/>
          </a:p>
        </p:txBody>
      </p:sp>
      <p:sp>
        <p:nvSpPr>
          <p:cNvPr id="14" name="矩形 13"/>
          <p:cNvSpPr/>
          <p:nvPr/>
        </p:nvSpPr>
        <p:spPr>
          <a:xfrm>
            <a:off x="6216015" y="751205"/>
            <a:ext cx="5899785" cy="297180"/>
          </a:xfrm>
          <a:prstGeom prst="rect">
            <a:avLst/>
          </a:prstGeom>
          <a:solidFill>
            <a:srgbClr val="C7E7FE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8490717" y="738443"/>
            <a:ext cx="2205951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 b="1" dirty="0" smtClean="0"/>
              <a:t>国土空间用地布局规划图</a:t>
            </a:r>
            <a:endParaRPr lang="zh-CN" altLang="en-US" sz="1400" b="1" dirty="0" smtClean="0"/>
          </a:p>
        </p:txBody>
      </p:sp>
      <p:sp>
        <p:nvSpPr>
          <p:cNvPr id="17" name="矩形 16"/>
          <p:cNvSpPr/>
          <p:nvPr/>
        </p:nvSpPr>
        <p:spPr>
          <a:xfrm>
            <a:off x="69850" y="755015"/>
            <a:ext cx="6026150" cy="297180"/>
          </a:xfrm>
          <a:prstGeom prst="rect">
            <a:avLst/>
          </a:prstGeom>
          <a:solidFill>
            <a:srgbClr val="C7E7FE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2302007" y="742253"/>
            <a:ext cx="2205951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 b="1" dirty="0" smtClean="0"/>
              <a:t>总规及详规批复文件</a:t>
            </a:r>
            <a:endParaRPr lang="zh-CN" altLang="en-US" sz="1400" b="1" dirty="0" smtClean="0"/>
          </a:p>
        </p:txBody>
      </p:sp>
      <p:pic>
        <p:nvPicPr>
          <p:cNvPr id="12" name="图片 11" descr="20乡域国土空间用地布局规划图"/>
          <p:cNvPicPr>
            <a:picLocks noChangeAspect="1"/>
          </p:cNvPicPr>
          <p:nvPr/>
        </p:nvPicPr>
        <p:blipFill>
          <a:blip r:embed="rId1"/>
          <a:srcRect l="3933" t="11009" r="4078" b="19093"/>
          <a:stretch>
            <a:fillRect/>
          </a:stretch>
        </p:blipFill>
        <p:spPr>
          <a:xfrm>
            <a:off x="7388225" y="1092835"/>
            <a:ext cx="3556000" cy="3825875"/>
          </a:xfrm>
          <a:prstGeom prst="rect">
            <a:avLst/>
          </a:prstGeom>
        </p:spPr>
      </p:pic>
      <p:pic>
        <p:nvPicPr>
          <p:cNvPr id="13" name="图片 12" descr="20乡域国土空间用地布局规划图"/>
          <p:cNvPicPr>
            <a:picLocks noChangeAspect="1"/>
          </p:cNvPicPr>
          <p:nvPr/>
        </p:nvPicPr>
        <p:blipFill>
          <a:blip r:embed="rId1"/>
          <a:srcRect l="9502" t="82972" r="22821" b="5519"/>
          <a:stretch>
            <a:fillRect/>
          </a:stretch>
        </p:blipFill>
        <p:spPr>
          <a:xfrm>
            <a:off x="8891905" y="4424680"/>
            <a:ext cx="2052320" cy="49403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rcRect t="5866" b="2909"/>
          <a:stretch>
            <a:fillRect/>
          </a:stretch>
        </p:blipFill>
        <p:spPr>
          <a:xfrm>
            <a:off x="862965" y="1153795"/>
            <a:ext cx="2292350" cy="242951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305" y="3639185"/>
            <a:ext cx="1931670" cy="266382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rcRect b="2629"/>
          <a:stretch>
            <a:fillRect/>
          </a:stretch>
        </p:blipFill>
        <p:spPr>
          <a:xfrm>
            <a:off x="3264535" y="3733800"/>
            <a:ext cx="2042795" cy="258699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rcRect t="3797" b="2464"/>
          <a:stretch>
            <a:fillRect/>
          </a:stretch>
        </p:blipFill>
        <p:spPr>
          <a:xfrm>
            <a:off x="3264535" y="1100455"/>
            <a:ext cx="2102485" cy="268097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537575" y="6320790"/>
            <a:ext cx="3631565" cy="51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1400" b="1" dirty="0">
                <a:sym typeface="+mn-ea"/>
              </a:rPr>
              <a:t>浮梁县自然资源和规划局</a:t>
            </a:r>
            <a:r>
              <a:rPr lang="en-US" altLang="zh-CN" sz="1600" b="1" dirty="0">
                <a:sym typeface="+mn-ea"/>
              </a:rPr>
              <a:t>   </a:t>
            </a:r>
            <a:r>
              <a:rPr lang="zh-CN" altLang="en-US" sz="1400" b="1" dirty="0">
                <a:sym typeface="+mn-ea"/>
              </a:rPr>
              <a:t>电话</a:t>
            </a:r>
            <a:r>
              <a:rPr lang="zh-CN" altLang="en-US" sz="1600" b="1" dirty="0">
                <a:sym typeface="+mn-ea"/>
              </a:rPr>
              <a:t>：</a:t>
            </a:r>
            <a:r>
              <a:rPr lang="en-US" altLang="zh-CN" sz="1600" b="1" dirty="0">
                <a:sym typeface="+mn-ea"/>
              </a:rPr>
              <a:t>2626625</a:t>
            </a:r>
            <a:r>
              <a:rPr lang="en-US" altLang="zh-CN" sz="1600" dirty="0">
                <a:sym typeface="+mn-ea"/>
              </a:rPr>
              <a:t>                                                                                                                                      </a:t>
            </a:r>
            <a:endParaRPr lang="en-US" altLang="zh-CN" sz="1600" dirty="0"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>
                <a:sym typeface="+mn-ea"/>
              </a:rPr>
              <a:t>                                                                                                                         </a:t>
            </a:r>
            <a:endParaRPr lang="en-US" altLang="zh-CN" sz="1600" dirty="0"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275" y="159385"/>
            <a:ext cx="12081510" cy="547370"/>
          </a:xfrm>
          <a:prstGeom prst="rect">
            <a:avLst/>
          </a:prstGeom>
          <a:solidFill>
            <a:srgbClr val="C7E7F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9850" y="6358890"/>
            <a:ext cx="12081510" cy="422910"/>
          </a:xfrm>
          <a:prstGeom prst="rect">
            <a:avLst/>
          </a:prstGeom>
          <a:solidFill>
            <a:srgbClr val="C7E7F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0" y="6295390"/>
            <a:ext cx="1384935" cy="51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1600"/>
              <a:t> </a:t>
            </a:r>
            <a:r>
              <a:rPr lang="en-US" altLang="zh-CN" sz="1200"/>
              <a:t>                                                                                                                                        </a:t>
            </a:r>
            <a:endParaRPr lang="zh-CN" altLang="en-US" sz="1200"/>
          </a:p>
          <a:p>
            <a:pPr indent="0" algn="ctr" fontAlgn="auto">
              <a:lnSpc>
                <a:spcPct val="150000"/>
              </a:lnSpc>
            </a:pPr>
            <a:r>
              <a:rPr lang="en-US" altLang="zh-CN" sz="1200"/>
              <a:t>                                                                                                                         </a:t>
            </a:r>
            <a:endParaRPr lang="zh-CN" altLang="en-US" sz="1200"/>
          </a:p>
        </p:txBody>
      </p:sp>
      <p:sp>
        <p:nvSpPr>
          <p:cNvPr id="7" name="文本框 6"/>
          <p:cNvSpPr txBox="1"/>
          <p:nvPr/>
        </p:nvSpPr>
        <p:spPr>
          <a:xfrm>
            <a:off x="2757170" y="6295390"/>
            <a:ext cx="1042035" cy="51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  <a:buClrTx/>
              <a:buSzTx/>
              <a:buFontTx/>
            </a:pPr>
            <a:r>
              <a:rPr lang="en-US" altLang="zh-CN" sz="1600">
                <a:sym typeface="+mn-ea"/>
              </a:rPr>
              <a:t>                                                                                                                                        </a:t>
            </a:r>
            <a:endParaRPr lang="en-US" altLang="zh-CN" sz="1600">
              <a:sym typeface="+mn-ea"/>
            </a:endParaRPr>
          </a:p>
          <a:p>
            <a:pPr>
              <a:lnSpc>
                <a:spcPct val="150000"/>
              </a:lnSpc>
              <a:buClrTx/>
              <a:buSzTx/>
              <a:buFontTx/>
            </a:pPr>
            <a:r>
              <a:rPr lang="en-US" altLang="zh-CN" sz="1600">
                <a:sym typeface="+mn-ea"/>
              </a:rPr>
              <a:t>                                                                                                                         </a:t>
            </a:r>
            <a:endParaRPr lang="en-US" altLang="zh-CN" sz="1600"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029325" y="6308090"/>
            <a:ext cx="1042035" cy="51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  <a:buClrTx/>
              <a:buSzTx/>
              <a:buFontTx/>
            </a:pPr>
            <a:r>
              <a:rPr lang="en-US" altLang="zh-CN" sz="1600">
                <a:sym typeface="+mn-ea"/>
              </a:rPr>
              <a:t>                                                                                                                                         </a:t>
            </a:r>
            <a:endParaRPr lang="en-US" altLang="zh-CN" sz="1600">
              <a:sym typeface="+mn-ea"/>
            </a:endParaRPr>
          </a:p>
          <a:p>
            <a:pPr>
              <a:lnSpc>
                <a:spcPct val="150000"/>
              </a:lnSpc>
              <a:buClrTx/>
              <a:buSzTx/>
              <a:buFontTx/>
            </a:pPr>
            <a:r>
              <a:rPr lang="en-US" altLang="zh-CN" sz="1600">
                <a:sym typeface="+mn-ea"/>
              </a:rPr>
              <a:t>                                                                                                                         </a:t>
            </a:r>
            <a:endParaRPr lang="en-US" altLang="zh-CN" sz="1600"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536940" y="6320790"/>
            <a:ext cx="3632200" cy="51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>
                <a:sym typeface="+mn-ea"/>
              </a:rPr>
              <a:t>                                                                                                                                       </a:t>
            </a:r>
            <a:endParaRPr lang="en-US" altLang="zh-CN" sz="1600" dirty="0">
              <a:sym typeface="+mn-ea"/>
            </a:endParaRPr>
          </a:p>
          <a:p>
            <a:pPr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>
                <a:sym typeface="+mn-ea"/>
              </a:rPr>
              <a:t>                                                                                                                         </a:t>
            </a:r>
            <a:endParaRPr lang="en-US" altLang="zh-CN" sz="1600" dirty="0"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624455" y="222250"/>
            <a:ext cx="7178040" cy="8153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2000" b="1" dirty="0" smtClean="0"/>
              <a:t>浮梁县江村乡国土空间总体规划（2021—2035年）</a:t>
            </a:r>
            <a:r>
              <a:rPr lang="zh-CN" altLang="en-US" sz="2000" b="1" dirty="0" smtClean="0">
                <a:sym typeface="+mn-ea"/>
              </a:rPr>
              <a:t>批后</a:t>
            </a:r>
            <a:r>
              <a:rPr lang="zh-CN" altLang="en-US" sz="2000" b="1" dirty="0" smtClean="0"/>
              <a:t>公</a:t>
            </a:r>
            <a:r>
              <a:rPr lang="zh-CN" altLang="en-US" sz="2000" b="1" dirty="0"/>
              <a:t>开</a:t>
            </a:r>
            <a:endParaRPr lang="zh-CN" altLang="en-US" sz="2000" b="1" dirty="0"/>
          </a:p>
        </p:txBody>
      </p:sp>
      <p:sp>
        <p:nvSpPr>
          <p:cNvPr id="22" name="矩形 21"/>
          <p:cNvSpPr/>
          <p:nvPr/>
        </p:nvSpPr>
        <p:spPr>
          <a:xfrm>
            <a:off x="38100" y="738505"/>
            <a:ext cx="4065905" cy="297180"/>
          </a:xfrm>
          <a:prstGeom prst="rect">
            <a:avLst/>
          </a:prstGeom>
          <a:solidFill>
            <a:srgbClr val="C7E7FE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4267835" y="744220"/>
            <a:ext cx="3791585" cy="297180"/>
          </a:xfrm>
          <a:prstGeom prst="rect">
            <a:avLst/>
          </a:prstGeom>
          <a:solidFill>
            <a:srgbClr val="C7E7FE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210820" y="5067300"/>
            <a:ext cx="3943350" cy="1790700"/>
          </a:xfrm>
          <a:prstGeom prst="rect">
            <a:avLst/>
          </a:prstGeom>
        </p:spPr>
        <p:txBody>
          <a:bodyPr wrap="square">
            <a:noAutofit/>
          </a:bodyPr>
          <a:p>
            <a:pPr indent="0" fontAlgn="auto">
              <a:lnSpc>
                <a:spcPts val="1500"/>
              </a:lnSpc>
            </a:pPr>
            <a:r>
              <a:rPr lang="zh-CN" altLang="en-US" sz="1000" b="1" dirty="0" smtClean="0"/>
              <a:t>国土空间开发保护目标：</a:t>
            </a:r>
            <a:r>
              <a:rPr lang="zh-CN" altLang="zh-CN" sz="1000" dirty="0">
                <a:sym typeface="+mn-ea"/>
              </a:rPr>
              <a:t>严格落实上位规划下达的规划约束性指标，按照耕地和永久基本农田、生态保护红线、城镇开发边界的优先序统筹落实三条控制线，确保三条控制线不交叉不重叠不冲突。至2035年，江村乡永久基本农田保护面积不低于1.</a:t>
            </a:r>
            <a:r>
              <a:rPr lang="en-US" altLang="zh-CN" sz="1000" dirty="0">
                <a:sym typeface="+mn-ea"/>
              </a:rPr>
              <a:t>1311</a:t>
            </a:r>
            <a:r>
              <a:rPr lang="zh-CN" altLang="zh-CN" sz="1000" dirty="0">
                <a:sym typeface="+mn-ea"/>
              </a:rPr>
              <a:t>万亩；生态保护红线面积不低于</a:t>
            </a:r>
            <a:r>
              <a:rPr lang="en-US" altLang="zh-CN" sz="1000" dirty="0">
                <a:sym typeface="+mn-ea"/>
              </a:rPr>
              <a:t>109.71</a:t>
            </a:r>
            <a:r>
              <a:rPr lang="zh-CN" altLang="zh-CN" sz="1000" dirty="0">
                <a:sym typeface="+mn-ea"/>
              </a:rPr>
              <a:t>平方公里，城镇开发边界面积不高于</a:t>
            </a:r>
            <a:r>
              <a:rPr lang="en-US" altLang="zh-CN" sz="1000" dirty="0">
                <a:sym typeface="+mn-ea"/>
              </a:rPr>
              <a:t>0.16</a:t>
            </a:r>
            <a:r>
              <a:rPr lang="zh-CN" altLang="en-US" sz="1000" dirty="0">
                <a:sym typeface="+mn-ea"/>
              </a:rPr>
              <a:t>平方公里（</a:t>
            </a:r>
            <a:r>
              <a:rPr lang="en-US" altLang="zh-CN" sz="1000" dirty="0">
                <a:sym typeface="+mn-ea"/>
              </a:rPr>
              <a:t>15.91</a:t>
            </a:r>
            <a:r>
              <a:rPr lang="zh-CN" altLang="zh-CN" sz="1000" dirty="0">
                <a:sym typeface="+mn-ea"/>
              </a:rPr>
              <a:t>公顷）。</a:t>
            </a:r>
            <a:endParaRPr lang="zh-CN" altLang="en-US" sz="1000" b="1" dirty="0" smtClean="0"/>
          </a:p>
        </p:txBody>
      </p:sp>
      <p:sp>
        <p:nvSpPr>
          <p:cNvPr id="100" name="文本框 99"/>
          <p:cNvSpPr txBox="1"/>
          <p:nvPr/>
        </p:nvSpPr>
        <p:spPr>
          <a:xfrm>
            <a:off x="4184650" y="5010785"/>
            <a:ext cx="3931285" cy="15271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fontAlgn="auto">
              <a:lnSpc>
                <a:spcPts val="1400"/>
              </a:lnSpc>
            </a:pPr>
            <a:r>
              <a:rPr lang="zh-CN" altLang="zh-CN" sz="1000" b="1" dirty="0">
                <a:sym typeface="+mn-ea"/>
              </a:rPr>
              <a:t>总体格局：“一心两屏、一轴三区”</a:t>
            </a:r>
            <a:r>
              <a:rPr lang="zh-CN" altLang="zh-CN" sz="1000" dirty="0">
                <a:sym typeface="+mn-ea"/>
              </a:rPr>
              <a:t>。一心：为江村乡乡域中心</a:t>
            </a:r>
            <a:endParaRPr lang="zh-CN" altLang="zh-CN" sz="1000" dirty="0">
              <a:sym typeface="+mn-ea"/>
            </a:endParaRPr>
          </a:p>
          <a:p>
            <a:pPr indent="0" fontAlgn="auto">
              <a:lnSpc>
                <a:spcPts val="1400"/>
              </a:lnSpc>
            </a:pPr>
            <a:r>
              <a:rPr lang="zh-CN" altLang="zh-CN" sz="1000" dirty="0">
                <a:sym typeface="+mn-ea"/>
              </a:rPr>
              <a:t>两屏：为东部鄣公山屏障及西部大岭培白颈长尾雉自然保护区生态屏障。</a:t>
            </a:r>
            <a:endParaRPr lang="zh-CN" altLang="zh-CN" sz="1000" dirty="0">
              <a:sym typeface="+mn-ea"/>
            </a:endParaRPr>
          </a:p>
          <a:p>
            <a:pPr indent="0" fontAlgn="auto">
              <a:lnSpc>
                <a:spcPts val="1400"/>
              </a:lnSpc>
            </a:pPr>
            <a:r>
              <a:rPr lang="zh-CN" altLang="zh-CN" sz="1000" dirty="0">
                <a:sym typeface="+mn-ea"/>
              </a:rPr>
              <a:t>一轴：为沿S502省道乡镇发展轴线。</a:t>
            </a:r>
            <a:endParaRPr lang="zh-CN" altLang="zh-CN" sz="1000" dirty="0">
              <a:sym typeface="+mn-ea"/>
            </a:endParaRPr>
          </a:p>
          <a:p>
            <a:pPr indent="0" fontAlgn="auto">
              <a:lnSpc>
                <a:spcPts val="1400"/>
              </a:lnSpc>
            </a:pPr>
            <a:r>
              <a:rPr lang="zh-CN" altLang="zh-CN" sz="1000" dirty="0">
                <a:sym typeface="+mn-ea"/>
              </a:rPr>
              <a:t>三区：分别为北部茶旅融合发展区、中部城乡经济发展区、南部生态农林发展区</a:t>
            </a:r>
            <a:r>
              <a:rPr lang="zh-CN" sz="1000">
                <a:ea typeface="仿宋_GB2312" panose="02010609030101010101" charset="-122"/>
                <a:sym typeface="+mn-ea"/>
              </a:rPr>
              <a:t>。</a:t>
            </a:r>
            <a:endParaRPr lang="zh-CN" altLang="en-US" sz="1000" b="0">
              <a:ea typeface="仿宋_GB2312" panose="02010609030101010101" charset="-122"/>
            </a:endParaRPr>
          </a:p>
          <a:p>
            <a:pPr indent="0" fontAlgn="auto">
              <a:lnSpc>
                <a:spcPts val="1400"/>
              </a:lnSpc>
            </a:pPr>
            <a:endParaRPr lang="zh-CN" altLang="en-US" b="0">
              <a:ea typeface="仿宋_GB2312" panose="02010609030101010101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327390" y="738505"/>
            <a:ext cx="3795395" cy="297180"/>
          </a:xfrm>
          <a:prstGeom prst="rect">
            <a:avLst/>
          </a:prstGeom>
          <a:solidFill>
            <a:srgbClr val="C7E7FE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8150225" y="5009515"/>
            <a:ext cx="4090035" cy="11684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fontAlgn="auto">
              <a:lnSpc>
                <a:spcPts val="1400"/>
              </a:lnSpc>
            </a:pPr>
            <a:r>
              <a:rPr lang="zh-CN" altLang="zh-CN" sz="1000" b="1" dirty="0"/>
              <a:t>镇村体系：</a:t>
            </a:r>
            <a:r>
              <a:rPr lang="zh-CN" altLang="zh-CN" sz="1000" b="1" dirty="0">
                <a:sym typeface="+mn-ea"/>
              </a:rPr>
              <a:t>“集镇</a:t>
            </a:r>
            <a:r>
              <a:rPr lang="en-US" altLang="zh-CN" sz="1000" b="1" dirty="0">
                <a:sym typeface="+mn-ea"/>
              </a:rPr>
              <a:t>—</a:t>
            </a:r>
            <a:r>
              <a:rPr lang="zh-CN" altLang="en-US" sz="1000" b="1" dirty="0">
                <a:sym typeface="+mn-ea"/>
              </a:rPr>
              <a:t>中心村</a:t>
            </a:r>
            <a:r>
              <a:rPr lang="en-US" altLang="zh-CN" sz="1000" b="1" dirty="0">
                <a:sym typeface="+mn-ea"/>
              </a:rPr>
              <a:t>—</a:t>
            </a:r>
            <a:r>
              <a:rPr lang="zh-CN" altLang="en-US" sz="1000" b="1" dirty="0">
                <a:sym typeface="+mn-ea"/>
              </a:rPr>
              <a:t>一般村</a:t>
            </a:r>
            <a:r>
              <a:rPr lang="zh-CN" altLang="zh-CN" sz="1000" b="1" dirty="0">
                <a:sym typeface="+mn-ea"/>
              </a:rPr>
              <a:t>”</a:t>
            </a:r>
            <a:r>
              <a:rPr lang="zh-CN" altLang="zh-CN" sz="1000" dirty="0">
                <a:sym typeface="+mn-ea"/>
              </a:rPr>
              <a:t>。集镇：江村村所在区域；中心村：严台村、柏林村；一般村：诰峰村、中洲村、沽演村、溠口村。</a:t>
            </a:r>
            <a:endParaRPr lang="zh-CN" altLang="zh-CN" sz="1000" b="0" dirty="0"/>
          </a:p>
          <a:p>
            <a:pPr indent="0" fontAlgn="auto">
              <a:lnSpc>
                <a:spcPts val="1400"/>
              </a:lnSpc>
            </a:pPr>
            <a:r>
              <a:rPr lang="zh-CN" altLang="zh-CN" sz="1000" b="1" dirty="0">
                <a:sym typeface="+mn-ea"/>
              </a:rPr>
              <a:t>行政村分类：</a:t>
            </a:r>
            <a:endParaRPr lang="zh-CN" altLang="zh-CN" sz="1000" b="1" dirty="0"/>
          </a:p>
          <a:p>
            <a:pPr indent="0" fontAlgn="auto">
              <a:lnSpc>
                <a:spcPts val="1400"/>
              </a:lnSpc>
            </a:pPr>
            <a:r>
              <a:rPr lang="zh-CN" altLang="zh-CN" sz="1000" dirty="0">
                <a:sym typeface="+mn-ea"/>
              </a:rPr>
              <a:t>集聚发展类：柏林村、中洲村；特色保护类：溠口村；城郊融合类：严台村、江村村、诰峰村、沽演村。</a:t>
            </a:r>
            <a:endParaRPr lang="zh-CN" altLang="zh-CN" sz="1000" b="0" dirty="0"/>
          </a:p>
        </p:txBody>
      </p:sp>
      <p:sp>
        <p:nvSpPr>
          <p:cNvPr id="20" name="文本框 19"/>
          <p:cNvSpPr txBox="1"/>
          <p:nvPr/>
        </p:nvSpPr>
        <p:spPr>
          <a:xfrm>
            <a:off x="9122542" y="742253"/>
            <a:ext cx="2205951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 b="1" dirty="0" smtClean="0"/>
              <a:t>城镇(村)体系规划图</a:t>
            </a:r>
            <a:endParaRPr lang="zh-CN" altLang="en-US" sz="1400" b="1" dirty="0" smtClean="0"/>
          </a:p>
        </p:txBody>
      </p:sp>
      <p:sp>
        <p:nvSpPr>
          <p:cNvPr id="21" name="文本框 20"/>
          <p:cNvSpPr txBox="1"/>
          <p:nvPr/>
        </p:nvSpPr>
        <p:spPr>
          <a:xfrm>
            <a:off x="5197607" y="739713"/>
            <a:ext cx="2205951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 b="1" dirty="0" smtClean="0"/>
              <a:t>国土空间总体格局规划图</a:t>
            </a:r>
            <a:endParaRPr lang="zh-CN" altLang="en-US" sz="1400" b="1" dirty="0" smtClean="0"/>
          </a:p>
        </p:txBody>
      </p:sp>
      <p:sp>
        <p:nvSpPr>
          <p:cNvPr id="24" name="文本框 23"/>
          <p:cNvSpPr txBox="1"/>
          <p:nvPr/>
        </p:nvSpPr>
        <p:spPr>
          <a:xfrm>
            <a:off x="943742" y="746063"/>
            <a:ext cx="2205951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 b="1" dirty="0" smtClean="0"/>
              <a:t>国土空间控制线规划图</a:t>
            </a:r>
            <a:endParaRPr lang="zh-CN" altLang="en-US" sz="1400" b="1" dirty="0" smtClean="0"/>
          </a:p>
        </p:txBody>
      </p:sp>
      <p:pic>
        <p:nvPicPr>
          <p:cNvPr id="3" name="图片 2" descr="10乡域国土空间控制线规划图"/>
          <p:cNvPicPr>
            <a:picLocks noChangeAspect="1"/>
          </p:cNvPicPr>
          <p:nvPr/>
        </p:nvPicPr>
        <p:blipFill>
          <a:blip r:embed="rId1"/>
          <a:srcRect l="3617" t="10880" r="4236" b="19093"/>
          <a:stretch>
            <a:fillRect/>
          </a:stretch>
        </p:blipFill>
        <p:spPr>
          <a:xfrm>
            <a:off x="210820" y="1079500"/>
            <a:ext cx="3693795" cy="3975735"/>
          </a:xfrm>
          <a:prstGeom prst="rect">
            <a:avLst/>
          </a:prstGeom>
        </p:spPr>
      </p:pic>
      <p:pic>
        <p:nvPicPr>
          <p:cNvPr id="12" name="图片 11" descr="10乡域国土空间控制线规划图"/>
          <p:cNvPicPr>
            <a:picLocks noChangeAspect="1"/>
          </p:cNvPicPr>
          <p:nvPr/>
        </p:nvPicPr>
        <p:blipFill>
          <a:blip r:embed="rId1"/>
          <a:srcRect l="9510" t="82540" r="39340" b="5560"/>
          <a:stretch>
            <a:fillRect/>
          </a:stretch>
        </p:blipFill>
        <p:spPr>
          <a:xfrm>
            <a:off x="1982470" y="4404995"/>
            <a:ext cx="1922145" cy="633095"/>
          </a:xfrm>
          <a:prstGeom prst="rect">
            <a:avLst/>
          </a:prstGeom>
        </p:spPr>
      </p:pic>
      <p:pic>
        <p:nvPicPr>
          <p:cNvPr id="17" name="图片 16" descr="09乡域国土空间总体格局规划图"/>
          <p:cNvPicPr>
            <a:picLocks noChangeAspect="1"/>
          </p:cNvPicPr>
          <p:nvPr/>
        </p:nvPicPr>
        <p:blipFill>
          <a:blip r:embed="rId2"/>
          <a:srcRect l="4747" t="10880" r="3921" b="19213"/>
          <a:stretch>
            <a:fillRect/>
          </a:stretch>
        </p:blipFill>
        <p:spPr>
          <a:xfrm>
            <a:off x="4346575" y="1115695"/>
            <a:ext cx="3607435" cy="3910965"/>
          </a:xfrm>
          <a:prstGeom prst="rect">
            <a:avLst/>
          </a:prstGeom>
        </p:spPr>
      </p:pic>
      <p:pic>
        <p:nvPicPr>
          <p:cNvPr id="18" name="图片 17" descr="14乡域城镇（村）体系规划图"/>
          <p:cNvPicPr>
            <a:picLocks noChangeAspect="1"/>
          </p:cNvPicPr>
          <p:nvPr/>
        </p:nvPicPr>
        <p:blipFill>
          <a:blip r:embed="rId3"/>
          <a:srcRect l="4747" t="10824" r="3986" b="19463"/>
          <a:stretch>
            <a:fillRect/>
          </a:stretch>
        </p:blipFill>
        <p:spPr>
          <a:xfrm>
            <a:off x="8327390" y="1115695"/>
            <a:ext cx="3580130" cy="3873500"/>
          </a:xfrm>
          <a:prstGeom prst="rect">
            <a:avLst/>
          </a:prstGeom>
        </p:spPr>
      </p:pic>
      <p:pic>
        <p:nvPicPr>
          <p:cNvPr id="19" name="图片 18" descr="14乡域城镇（村）体系规划图"/>
          <p:cNvPicPr>
            <a:picLocks noChangeAspect="1"/>
          </p:cNvPicPr>
          <p:nvPr/>
        </p:nvPicPr>
        <p:blipFill>
          <a:blip r:embed="rId3"/>
          <a:srcRect l="9425" t="82628" r="48292" b="5520"/>
          <a:stretch>
            <a:fillRect/>
          </a:stretch>
        </p:blipFill>
        <p:spPr>
          <a:xfrm>
            <a:off x="10317480" y="4344670"/>
            <a:ext cx="1590040" cy="63119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537575" y="6320790"/>
            <a:ext cx="3631565" cy="51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1400" b="1" dirty="0">
                <a:sym typeface="+mn-ea"/>
              </a:rPr>
              <a:t>浮梁县自然资源和规划局</a:t>
            </a:r>
            <a:r>
              <a:rPr lang="en-US" altLang="zh-CN" sz="1600" b="1" dirty="0">
                <a:sym typeface="+mn-ea"/>
              </a:rPr>
              <a:t>   </a:t>
            </a:r>
            <a:r>
              <a:rPr lang="zh-CN" altLang="en-US" sz="1400" b="1" dirty="0">
                <a:sym typeface="+mn-ea"/>
              </a:rPr>
              <a:t>电话</a:t>
            </a:r>
            <a:r>
              <a:rPr lang="zh-CN" altLang="en-US" sz="1600" b="1" dirty="0">
                <a:sym typeface="+mn-ea"/>
              </a:rPr>
              <a:t>：</a:t>
            </a:r>
            <a:r>
              <a:rPr lang="en-US" altLang="zh-CN" sz="1600" b="1" dirty="0">
                <a:sym typeface="+mn-ea"/>
              </a:rPr>
              <a:t>2626625</a:t>
            </a:r>
            <a:r>
              <a:rPr lang="en-US" altLang="zh-CN" sz="1600" dirty="0">
                <a:sym typeface="+mn-ea"/>
              </a:rPr>
              <a:t>                                                                                                                                      </a:t>
            </a:r>
            <a:endParaRPr lang="en-US" altLang="zh-CN" sz="1600" dirty="0"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>
                <a:sym typeface="+mn-ea"/>
              </a:rPr>
              <a:t>                                                                                                                         </a:t>
            </a:r>
            <a:endParaRPr lang="en-US" altLang="zh-CN" sz="1600" dirty="0">
              <a:sym typeface="+mn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7集镇空间结构规划图"/>
          <p:cNvPicPr>
            <a:picLocks noChangeAspect="1"/>
          </p:cNvPicPr>
          <p:nvPr/>
        </p:nvPicPr>
        <p:blipFill>
          <a:blip r:embed="rId1"/>
          <a:srcRect l="3803" t="10954" r="4013" b="19472"/>
          <a:stretch>
            <a:fillRect/>
          </a:stretch>
        </p:blipFill>
        <p:spPr>
          <a:xfrm>
            <a:off x="309880" y="1066800"/>
            <a:ext cx="3684905" cy="393827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9600970" y="738628"/>
            <a:ext cx="2591030" cy="3642871"/>
            <a:chOff x="9600970" y="738628"/>
            <a:chExt cx="2591030" cy="3642871"/>
          </a:xfrm>
        </p:grpSpPr>
        <p:sp>
          <p:nvSpPr>
            <p:cNvPr id="38" name="矩形 37"/>
            <p:cNvSpPr/>
            <p:nvPr/>
          </p:nvSpPr>
          <p:spPr>
            <a:xfrm>
              <a:off x="9600971" y="738628"/>
              <a:ext cx="2591029" cy="1081705"/>
            </a:xfrm>
            <a:prstGeom prst="rect">
              <a:avLst/>
            </a:prstGeom>
            <a:solidFill>
              <a:srgbClr val="C7E7FE">
                <a:alpha val="7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>
            <a:xfrm>
              <a:off x="9600971" y="2132856"/>
              <a:ext cx="2591029" cy="476994"/>
            </a:xfrm>
            <a:prstGeom prst="rect">
              <a:avLst/>
            </a:prstGeom>
            <a:solidFill>
              <a:srgbClr val="C7E7FE">
                <a:alpha val="7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>
              <a:off x="9600970" y="2641675"/>
              <a:ext cx="2591029" cy="513482"/>
            </a:xfrm>
            <a:prstGeom prst="rect">
              <a:avLst/>
            </a:prstGeom>
            <a:solidFill>
              <a:srgbClr val="C7E7FE">
                <a:alpha val="7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/>
            <p:cNvSpPr/>
            <p:nvPr/>
          </p:nvSpPr>
          <p:spPr>
            <a:xfrm>
              <a:off x="9600970" y="3177456"/>
              <a:ext cx="2591029" cy="1204043"/>
            </a:xfrm>
            <a:prstGeom prst="rect">
              <a:avLst/>
            </a:prstGeom>
            <a:solidFill>
              <a:srgbClr val="C7E7FE">
                <a:alpha val="7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/>
            <p:cNvSpPr/>
            <p:nvPr/>
          </p:nvSpPr>
          <p:spPr>
            <a:xfrm>
              <a:off x="9600971" y="1844824"/>
              <a:ext cx="2591029" cy="260200"/>
            </a:xfrm>
            <a:prstGeom prst="rect">
              <a:avLst/>
            </a:prstGeom>
            <a:solidFill>
              <a:srgbClr val="C7E7FE">
                <a:alpha val="7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41274" y="159385"/>
            <a:ext cx="12150725" cy="547370"/>
          </a:xfrm>
          <a:prstGeom prst="rect">
            <a:avLst/>
          </a:prstGeom>
          <a:solidFill>
            <a:srgbClr val="C7E7F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9850" y="6358890"/>
            <a:ext cx="12081510" cy="422910"/>
          </a:xfrm>
          <a:prstGeom prst="rect">
            <a:avLst/>
          </a:prstGeom>
          <a:solidFill>
            <a:srgbClr val="C7E7F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69850" y="6358890"/>
            <a:ext cx="12081510" cy="422910"/>
          </a:xfrm>
          <a:prstGeom prst="rect">
            <a:avLst/>
          </a:prstGeom>
          <a:solidFill>
            <a:srgbClr val="C7E7F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0" y="6295390"/>
            <a:ext cx="1384935" cy="51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1600"/>
              <a:t> </a:t>
            </a:r>
            <a:r>
              <a:rPr lang="en-US" altLang="zh-CN" sz="1200"/>
              <a:t>                                                                                                                                        </a:t>
            </a:r>
            <a:endParaRPr lang="zh-CN" altLang="en-US" sz="1200"/>
          </a:p>
          <a:p>
            <a:pPr indent="0" algn="ctr" fontAlgn="auto">
              <a:lnSpc>
                <a:spcPct val="150000"/>
              </a:lnSpc>
            </a:pPr>
            <a:r>
              <a:rPr lang="en-US" altLang="zh-CN" sz="1200"/>
              <a:t>                                                                                                                         </a:t>
            </a:r>
            <a:endParaRPr lang="zh-CN" altLang="en-US" sz="1200"/>
          </a:p>
        </p:txBody>
      </p:sp>
      <p:sp>
        <p:nvSpPr>
          <p:cNvPr id="8" name="文本框 7"/>
          <p:cNvSpPr txBox="1"/>
          <p:nvPr/>
        </p:nvSpPr>
        <p:spPr>
          <a:xfrm>
            <a:off x="2757170" y="6295390"/>
            <a:ext cx="1042035" cy="51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>
                <a:sym typeface="+mn-ea"/>
              </a:rPr>
              <a:t>                                                                                                                                           </a:t>
            </a:r>
            <a:endParaRPr lang="en-US" altLang="zh-CN" sz="1600"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>
                <a:sym typeface="+mn-ea"/>
              </a:rPr>
              <a:t>                                                                                                                         </a:t>
            </a:r>
            <a:endParaRPr lang="en-US" altLang="zh-CN" sz="1600"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029325" y="6308090"/>
            <a:ext cx="1042035" cy="51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>
                <a:sym typeface="+mn-ea"/>
              </a:rPr>
              <a:t>                                                                                                                                            </a:t>
            </a:r>
            <a:endParaRPr lang="en-US" altLang="zh-CN" sz="1600"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>
                <a:sym typeface="+mn-ea"/>
              </a:rPr>
              <a:t>                                                                                                                         </a:t>
            </a:r>
            <a:endParaRPr lang="en-US" altLang="zh-CN" sz="1600"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536940" y="6320790"/>
            <a:ext cx="3632200" cy="51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>
                <a:sym typeface="+mn-ea"/>
              </a:rPr>
              <a:t>                                                                                  </a:t>
            </a:r>
            <a:endParaRPr lang="en-US" altLang="zh-CN" sz="1600" dirty="0">
              <a:sym typeface="+mn-ea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8100" y="738505"/>
            <a:ext cx="4746625" cy="297180"/>
          </a:xfrm>
          <a:prstGeom prst="rect">
            <a:avLst/>
          </a:prstGeom>
          <a:solidFill>
            <a:srgbClr val="C7E7FE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5029835" y="738505"/>
            <a:ext cx="4498975" cy="297180"/>
          </a:xfrm>
          <a:prstGeom prst="rect">
            <a:avLst/>
          </a:prstGeom>
          <a:solidFill>
            <a:srgbClr val="C7E7FE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6612890" y="722630"/>
            <a:ext cx="207835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 b="1" dirty="0" smtClean="0"/>
              <a:t>国土空间用地规划图</a:t>
            </a:r>
            <a:endParaRPr lang="zh-CN" altLang="en-US" sz="1400" b="1" dirty="0" smtClean="0"/>
          </a:p>
        </p:txBody>
      </p:sp>
      <p:sp>
        <p:nvSpPr>
          <p:cNvPr id="25" name="文本框 24"/>
          <p:cNvSpPr txBox="1"/>
          <p:nvPr/>
        </p:nvSpPr>
        <p:spPr>
          <a:xfrm>
            <a:off x="1633969" y="733438"/>
            <a:ext cx="1555366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 b="1" dirty="0" smtClean="0"/>
              <a:t>空间结构规划图</a:t>
            </a:r>
            <a:endParaRPr lang="zh-CN" altLang="en-US" sz="1400" b="1" dirty="0" smtClean="0"/>
          </a:p>
        </p:txBody>
      </p:sp>
      <p:sp>
        <p:nvSpPr>
          <p:cNvPr id="27" name="任意多边形 26"/>
          <p:cNvSpPr/>
          <p:nvPr/>
        </p:nvSpPr>
        <p:spPr>
          <a:xfrm flipH="1">
            <a:off x="9554553" y="706755"/>
            <a:ext cx="46418" cy="5652135"/>
          </a:xfrm>
          <a:custGeom>
            <a:avLst/>
            <a:gdLst>
              <a:gd name="connsiteX0" fmla="*/ 0 w 0"/>
              <a:gd name="connsiteY0" fmla="*/ 0 h 5524500"/>
              <a:gd name="connsiteX1" fmla="*/ 0 w 0"/>
              <a:gd name="connsiteY1" fmla="*/ 5524500 h 552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524500">
                <a:moveTo>
                  <a:pt x="0" y="0"/>
                </a:moveTo>
                <a:lnTo>
                  <a:pt x="0" y="5524500"/>
                </a:lnTo>
              </a:path>
            </a:pathLst>
          </a:cu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2624455" y="222250"/>
            <a:ext cx="7273925" cy="3562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2000" b="1" dirty="0" smtClean="0"/>
              <a:t>浮梁县江村乡国土空间总体规划（2021—2035年）批后公</a:t>
            </a:r>
            <a:r>
              <a:rPr lang="zh-CN" altLang="en-US" sz="2000" b="1" dirty="0"/>
              <a:t>开</a:t>
            </a:r>
            <a:endParaRPr lang="zh-CN" altLang="en-US" sz="2000" b="1" dirty="0"/>
          </a:p>
        </p:txBody>
      </p:sp>
      <p:sp>
        <p:nvSpPr>
          <p:cNvPr id="51" name="矩形 50"/>
          <p:cNvSpPr/>
          <p:nvPr/>
        </p:nvSpPr>
        <p:spPr>
          <a:xfrm>
            <a:off x="226695" y="4926965"/>
            <a:ext cx="4860290" cy="124523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altLang="zh-CN" sz="1000" dirty="0"/>
              <a:t>规划江村乡集镇形成“一心一轴一带两区”的功能结构。</a:t>
            </a:r>
            <a:endParaRPr altLang="zh-CN" sz="1000" dirty="0"/>
          </a:p>
          <a:p>
            <a:pPr>
              <a:lnSpc>
                <a:spcPct val="150000"/>
              </a:lnSpc>
            </a:pPr>
            <a:r>
              <a:rPr altLang="zh-CN" sz="1000" dirty="0"/>
              <a:t>一心：依托乡镇政府、商贸中心等构成的集镇综合服务中心。</a:t>
            </a:r>
            <a:endParaRPr altLang="zh-CN" sz="1000" dirty="0"/>
          </a:p>
          <a:p>
            <a:pPr>
              <a:lnSpc>
                <a:spcPct val="150000"/>
              </a:lnSpc>
            </a:pPr>
            <a:r>
              <a:rPr altLang="zh-CN" sz="1000" dirty="0"/>
              <a:t>一轴：依托S502主要对外道路形成集镇的空间发展轴。</a:t>
            </a:r>
            <a:endParaRPr altLang="zh-CN" sz="1000" dirty="0"/>
          </a:p>
          <a:p>
            <a:pPr>
              <a:lnSpc>
                <a:spcPct val="150000"/>
              </a:lnSpc>
            </a:pPr>
            <a:r>
              <a:rPr altLang="zh-CN" sz="1000" dirty="0"/>
              <a:t>一带：沿集镇水系形成的滨水绿带。</a:t>
            </a:r>
            <a:endParaRPr altLang="zh-CN" sz="1000" dirty="0"/>
          </a:p>
          <a:p>
            <a:pPr>
              <a:lnSpc>
                <a:spcPct val="150000"/>
              </a:lnSpc>
            </a:pPr>
            <a:r>
              <a:rPr altLang="zh-CN" sz="1000" dirty="0"/>
              <a:t>两区：西部综合服务生活区、东部传统村落保护区</a:t>
            </a:r>
            <a:r>
              <a:rPr lang="zh-CN" altLang="zh-CN" sz="1000" dirty="0" smtClean="0"/>
              <a:t>。</a:t>
            </a:r>
            <a:endParaRPr lang="zh-CN" altLang="zh-CN" sz="1000" dirty="0"/>
          </a:p>
        </p:txBody>
      </p:sp>
      <p:sp>
        <p:nvSpPr>
          <p:cNvPr id="52" name="矩形 51"/>
          <p:cNvSpPr/>
          <p:nvPr/>
        </p:nvSpPr>
        <p:spPr>
          <a:xfrm>
            <a:off x="5048885" y="4926330"/>
            <a:ext cx="4483735" cy="1706880"/>
          </a:xfrm>
          <a:prstGeom prst="rect">
            <a:avLst/>
          </a:prstGeom>
        </p:spPr>
        <p:txBody>
          <a:bodyPr wrap="square">
            <a:spAutoFit/>
          </a:bodyPr>
          <a:p>
            <a:pPr algn="l" fontAlgn="auto">
              <a:lnSpc>
                <a:spcPct val="150000"/>
              </a:lnSpc>
              <a:buClrTx/>
              <a:buSzTx/>
              <a:buNone/>
            </a:pPr>
            <a:r>
              <a:rPr lang="zh-CN" altLang="en-US" sz="1000" b="1" dirty="0" smtClean="0">
                <a:sym typeface="+mn-ea"/>
              </a:rPr>
              <a:t>用</a:t>
            </a:r>
            <a:r>
              <a:rPr lang="zh-CN" altLang="en-US" sz="1000" b="1" dirty="0">
                <a:sym typeface="+mn-ea"/>
              </a:rPr>
              <a:t>地</a:t>
            </a:r>
            <a:r>
              <a:rPr lang="zh-CN" altLang="en-US" sz="1000" b="1" dirty="0" smtClean="0">
                <a:sym typeface="+mn-ea"/>
              </a:rPr>
              <a:t>布局：</a:t>
            </a:r>
            <a:r>
              <a:rPr altLang="zh-CN" sz="1000" dirty="0">
                <a:sym typeface="+mn-ea"/>
              </a:rPr>
              <a:t>居住用地10.53h㎡，占规划用地的66.18%；</a:t>
            </a:r>
            <a:endParaRPr altLang="zh-CN" sz="1000" dirty="0"/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altLang="zh-CN" sz="1000" dirty="0">
                <a:sym typeface="+mn-ea"/>
              </a:rPr>
              <a:t>公共管理与公共服务设施用地2.21h㎡，占总用地的</a:t>
            </a:r>
            <a:r>
              <a:rPr lang="en-US" sz="1000" dirty="0">
                <a:sym typeface="+mn-ea"/>
              </a:rPr>
              <a:t>13.89</a:t>
            </a:r>
            <a:r>
              <a:rPr altLang="zh-CN" sz="1000" dirty="0">
                <a:sym typeface="+mn-ea"/>
              </a:rPr>
              <a:t>%；</a:t>
            </a:r>
            <a:endParaRPr altLang="zh-CN" sz="1000" dirty="0"/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altLang="zh-CN" sz="1000" dirty="0">
                <a:sym typeface="+mn-ea"/>
              </a:rPr>
              <a:t>商业服务业用地</a:t>
            </a:r>
            <a:r>
              <a:rPr lang="en-US" sz="1000" dirty="0">
                <a:sym typeface="+mn-ea"/>
              </a:rPr>
              <a:t>0.37</a:t>
            </a:r>
            <a:r>
              <a:rPr altLang="zh-CN" sz="1000" dirty="0">
                <a:sym typeface="+mn-ea"/>
              </a:rPr>
              <a:t>h㎡，占总用地的</a:t>
            </a:r>
            <a:r>
              <a:rPr lang="en-US" sz="1000" dirty="0">
                <a:sym typeface="+mn-ea"/>
              </a:rPr>
              <a:t>2.33</a:t>
            </a:r>
            <a:r>
              <a:rPr altLang="zh-CN" sz="1000" dirty="0">
                <a:sym typeface="+mn-ea"/>
              </a:rPr>
              <a:t>%；</a:t>
            </a:r>
            <a:endParaRPr altLang="zh-CN" sz="1000" dirty="0"/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altLang="zh-CN" sz="1000" dirty="0">
                <a:sym typeface="+mn-ea"/>
              </a:rPr>
              <a:t>交通运输用地</a:t>
            </a:r>
            <a:r>
              <a:rPr lang="en-US" sz="1000" dirty="0">
                <a:sym typeface="+mn-ea"/>
              </a:rPr>
              <a:t>2.25</a:t>
            </a:r>
            <a:r>
              <a:rPr altLang="zh-CN" sz="1000" dirty="0">
                <a:sym typeface="+mn-ea"/>
              </a:rPr>
              <a:t>h㎡，占总用地的</a:t>
            </a:r>
            <a:r>
              <a:rPr lang="en-US" sz="1000" dirty="0">
                <a:sym typeface="+mn-ea"/>
              </a:rPr>
              <a:t>14.14</a:t>
            </a:r>
            <a:r>
              <a:rPr altLang="zh-CN" sz="1000" dirty="0">
                <a:sym typeface="+mn-ea"/>
              </a:rPr>
              <a:t>%；</a:t>
            </a:r>
            <a:endParaRPr altLang="zh-CN" sz="1000" dirty="0"/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altLang="zh-CN" sz="1000" dirty="0">
                <a:sym typeface="+mn-ea"/>
              </a:rPr>
              <a:t>公用设施用地</a:t>
            </a:r>
            <a:r>
              <a:rPr lang="en-US" sz="1000" dirty="0">
                <a:sym typeface="+mn-ea"/>
              </a:rPr>
              <a:t>0.02</a:t>
            </a:r>
            <a:r>
              <a:rPr altLang="zh-CN" sz="1000" dirty="0">
                <a:sym typeface="+mn-ea"/>
              </a:rPr>
              <a:t>h㎡，占总用地的</a:t>
            </a:r>
            <a:r>
              <a:rPr lang="en-US" sz="1000" dirty="0">
                <a:sym typeface="+mn-ea"/>
              </a:rPr>
              <a:t>0.13</a:t>
            </a:r>
            <a:r>
              <a:rPr altLang="zh-CN" sz="1000" dirty="0">
                <a:sym typeface="+mn-ea"/>
              </a:rPr>
              <a:t>%；</a:t>
            </a:r>
            <a:endParaRPr altLang="zh-CN" sz="1000" dirty="0"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sz="1000" dirty="0"/>
              <a:t>绿地与开敞空间用地</a:t>
            </a:r>
            <a:r>
              <a:rPr lang="en-US" altLang="zh-CN" sz="1000" dirty="0"/>
              <a:t>3.76</a:t>
            </a:r>
            <a:r>
              <a:rPr altLang="zh-CN" sz="1000" dirty="0">
                <a:sym typeface="+mn-ea"/>
              </a:rPr>
              <a:t>h㎡</a:t>
            </a:r>
            <a:r>
              <a:rPr lang="zh-CN" sz="1000" dirty="0">
                <a:sym typeface="+mn-ea"/>
              </a:rPr>
              <a:t>，占总用地</a:t>
            </a:r>
            <a:r>
              <a:rPr lang="en-US" altLang="zh-CN" sz="1000" dirty="0">
                <a:sym typeface="+mn-ea"/>
              </a:rPr>
              <a:t>7</a:t>
            </a:r>
            <a:r>
              <a:rPr lang="zh-CN" sz="1000" dirty="0">
                <a:sym typeface="+mn-ea"/>
              </a:rPr>
              <a:t>.33</a:t>
            </a:r>
            <a:r>
              <a:rPr lang="en-US" altLang="zh-CN" sz="1000" dirty="0">
                <a:sym typeface="+mn-ea"/>
              </a:rPr>
              <a:t>%</a:t>
            </a:r>
            <a:r>
              <a:rPr lang="zh-CN" altLang="en-US" sz="1000" dirty="0">
                <a:sym typeface="+mn-ea"/>
              </a:rPr>
              <a:t>；</a:t>
            </a:r>
            <a:endParaRPr lang="zh-CN" sz="1000" dirty="0"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endParaRPr altLang="zh-CN" sz="1000" dirty="0"/>
          </a:p>
        </p:txBody>
      </p:sp>
      <p:pic>
        <p:nvPicPr>
          <p:cNvPr id="11" name="图片 10" descr="37集镇空间结构规划图"/>
          <p:cNvPicPr>
            <a:picLocks noChangeAspect="1"/>
          </p:cNvPicPr>
          <p:nvPr/>
        </p:nvPicPr>
        <p:blipFill>
          <a:blip r:embed="rId1"/>
          <a:srcRect l="8759" t="82592" r="59358" b="5147"/>
          <a:stretch>
            <a:fillRect/>
          </a:stretch>
        </p:blipFill>
        <p:spPr>
          <a:xfrm>
            <a:off x="2959735" y="4441190"/>
            <a:ext cx="1035050" cy="563880"/>
          </a:xfrm>
          <a:prstGeom prst="rect">
            <a:avLst/>
          </a:prstGeom>
        </p:spPr>
      </p:pic>
      <p:pic>
        <p:nvPicPr>
          <p:cNvPr id="13" name="图片 12" descr="35集镇国土空间用地规划图"/>
          <p:cNvPicPr>
            <a:picLocks noChangeAspect="1"/>
          </p:cNvPicPr>
          <p:nvPr/>
        </p:nvPicPr>
        <p:blipFill>
          <a:blip r:embed="rId2"/>
          <a:srcRect l="4039" t="11491" r="4288" b="19472"/>
          <a:stretch>
            <a:fillRect/>
          </a:stretch>
        </p:blipFill>
        <p:spPr>
          <a:xfrm>
            <a:off x="5269230" y="1067435"/>
            <a:ext cx="3617595" cy="3858895"/>
          </a:xfrm>
          <a:prstGeom prst="rect">
            <a:avLst/>
          </a:prstGeom>
        </p:spPr>
      </p:pic>
      <p:pic>
        <p:nvPicPr>
          <p:cNvPr id="14" name="图片 13" descr="35集镇国土空间用地规划图"/>
          <p:cNvPicPr>
            <a:picLocks noChangeAspect="1"/>
          </p:cNvPicPr>
          <p:nvPr/>
        </p:nvPicPr>
        <p:blipFill>
          <a:blip r:embed="rId2"/>
          <a:srcRect l="8668" t="82547" r="30607" b="4962"/>
          <a:stretch>
            <a:fillRect/>
          </a:stretch>
        </p:blipFill>
        <p:spPr>
          <a:xfrm>
            <a:off x="5269230" y="4504055"/>
            <a:ext cx="1449705" cy="42291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8537575" y="6320790"/>
            <a:ext cx="3631565" cy="51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1400" b="1" dirty="0">
                <a:sym typeface="+mn-ea"/>
              </a:rPr>
              <a:t>浮梁县自然资源和规划局</a:t>
            </a:r>
            <a:r>
              <a:rPr lang="en-US" altLang="zh-CN" sz="1600" b="1" dirty="0">
                <a:sym typeface="+mn-ea"/>
              </a:rPr>
              <a:t>   </a:t>
            </a:r>
            <a:r>
              <a:rPr lang="zh-CN" altLang="en-US" sz="1400" b="1" dirty="0">
                <a:sym typeface="+mn-ea"/>
              </a:rPr>
              <a:t>电话</a:t>
            </a:r>
            <a:r>
              <a:rPr lang="zh-CN" altLang="en-US" sz="1600" b="1" dirty="0">
                <a:sym typeface="+mn-ea"/>
              </a:rPr>
              <a:t>：</a:t>
            </a:r>
            <a:r>
              <a:rPr lang="en-US" altLang="zh-CN" sz="1600" b="1" dirty="0">
                <a:sym typeface="+mn-ea"/>
              </a:rPr>
              <a:t>2626625</a:t>
            </a:r>
            <a:r>
              <a:rPr lang="en-US" altLang="zh-CN" sz="1600" dirty="0">
                <a:sym typeface="+mn-ea"/>
              </a:rPr>
              <a:t>                                                                                                                                      </a:t>
            </a:r>
            <a:endParaRPr lang="en-US" altLang="zh-CN" sz="1600" dirty="0"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>
                <a:sym typeface="+mn-ea"/>
              </a:rPr>
              <a:t>                                                                                                                         </a:t>
            </a:r>
            <a:endParaRPr lang="en-US" altLang="zh-CN" sz="1600" dirty="0">
              <a:sym typeface="+mn-e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4621</Words>
  <Application>WPS 演示</Application>
  <PresentationFormat>自定义</PresentationFormat>
  <Paragraphs>99</Paragraphs>
  <Slides>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12" baseType="lpstr">
      <vt:lpstr>Arial</vt:lpstr>
      <vt:lpstr>宋体</vt:lpstr>
      <vt:lpstr>Wingdings</vt:lpstr>
      <vt:lpstr>仿宋_GB2312</vt:lpstr>
      <vt:lpstr>仿宋</vt:lpstr>
      <vt:lpstr>Calibri</vt:lpstr>
      <vt:lpstr>微软雅黑</vt:lpstr>
      <vt:lpstr>Arial Unicode MS</vt:lpstr>
      <vt:lpstr>WPS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49</cp:revision>
  <dcterms:created xsi:type="dcterms:W3CDTF">2023-08-09T12:44:00Z</dcterms:created>
  <dcterms:modified xsi:type="dcterms:W3CDTF">2026-03-09T02:52:29Z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CF7583B9C8B041C5B12AE69B034DF684_13</vt:lpwstr>
  </property>
  <property fmtid="{D5CDD505-2E9C-101B-9397-08002B2CF9AE}" pid="3" name="KSOProductBuildVer">
    <vt:lpwstr>2052-11.8.2.8959</vt:lpwstr>
  </property>
</Properties>
</file>