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9" r:id="rId3"/>
    <p:sldId id="261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883" autoAdjust="0"/>
  </p:normalViewPr>
  <p:slideViewPr>
    <p:cSldViewPr snapToGrid="0" showGuides="1">
      <p:cViewPr>
        <p:scale>
          <a:sx n="125" d="100"/>
          <a:sy n="125" d="100"/>
        </p:scale>
        <p:origin x="90" y="-1098"/>
      </p:cViewPr>
      <p:guideLst>
        <p:guide orient="horz" pos="2258"/>
        <p:guide pos="39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360222100浮梁镇18镇域国土空间用地布局规划图"/>
          <p:cNvPicPr>
            <a:picLocks noChangeAspect="1"/>
          </p:cNvPicPr>
          <p:nvPr/>
        </p:nvPicPr>
        <p:blipFill>
          <a:blip r:embed="rId1"/>
          <a:srcRect l="734" t="8611" r="1233" b="15056"/>
          <a:stretch>
            <a:fillRect/>
          </a:stretch>
        </p:blipFill>
        <p:spPr>
          <a:xfrm>
            <a:off x="7308850" y="1064895"/>
            <a:ext cx="4813935" cy="5310505"/>
          </a:xfrm>
          <a:prstGeom prst="rect">
            <a:avLst/>
          </a:prstGeom>
        </p:spPr>
      </p:pic>
      <p:pic>
        <p:nvPicPr>
          <p:cNvPr id="23" name="图片 22" descr="浮梁县人民政府关于《浮梁县浮梁镇国士空间总体规划(2021-2035年)》的批复(1)_页面_4"/>
          <p:cNvPicPr>
            <a:picLocks noChangeAspect="1"/>
          </p:cNvPicPr>
          <p:nvPr/>
        </p:nvPicPr>
        <p:blipFill>
          <a:blip r:embed="rId2"/>
          <a:srcRect l="6944" t="10450" r="7150" b="7023"/>
          <a:stretch>
            <a:fillRect/>
          </a:stretch>
        </p:blipFill>
        <p:spPr>
          <a:xfrm>
            <a:off x="3077210" y="3654425"/>
            <a:ext cx="1946275" cy="26473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75" y="159385"/>
            <a:ext cx="12081510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12745" y="248920"/>
            <a:ext cx="7532370" cy="815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 dirty="0" smtClean="0"/>
              <a:t>浮梁县浮梁镇国土空间总体规划（2021—2035年）</a:t>
            </a:r>
            <a:r>
              <a:rPr lang="zh-CN" altLang="en-US" sz="2000" b="1" dirty="0" smtClean="0">
                <a:sym typeface="+mn-ea"/>
              </a:rPr>
              <a:t>批后</a:t>
            </a:r>
            <a:r>
              <a:rPr lang="zh-CN" altLang="en-US" sz="2000" b="1" dirty="0" smtClean="0"/>
              <a:t>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5161280" y="1249680"/>
            <a:ext cx="1818640" cy="1130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233680" fontAlgn="auto">
              <a:lnSpc>
                <a:spcPct val="150000"/>
              </a:lnSpc>
            </a:pPr>
            <a:r>
              <a:rPr lang="zh-CN" altLang="en-US" sz="1000" b="1" dirty="0" smtClean="0"/>
              <a:t>规划</a:t>
            </a:r>
            <a:r>
              <a:rPr lang="zh-CN" altLang="en-US" sz="1000" b="1" dirty="0"/>
              <a:t>范围</a:t>
            </a:r>
            <a:r>
              <a:rPr lang="zh-CN" altLang="en-US" sz="1000" dirty="0" smtClean="0"/>
              <a:t>：</a:t>
            </a:r>
            <a:r>
              <a:rPr altLang="zh-CN" sz="1000" dirty="0"/>
              <a:t>本次规划范围为浮梁镇行政管辖范围，面积约106.84平方公里，其中城镇开发边界面积为16.99平方公里。</a:t>
            </a:r>
            <a:endParaRPr altLang="zh-CN" sz="1000" dirty="0"/>
          </a:p>
          <a:p>
            <a:pPr indent="264160" fontAlgn="auto">
              <a:lnSpc>
                <a:spcPct val="150000"/>
              </a:lnSpc>
            </a:pPr>
            <a:r>
              <a:rPr lang="zh-CN" altLang="en-US" sz="1000" b="1" dirty="0" smtClean="0">
                <a:sym typeface="+mn-ea"/>
              </a:rPr>
              <a:t>发展定位：</a:t>
            </a:r>
            <a:r>
              <a:rPr lang="zh-CN" altLang="zh-CN" sz="1000" dirty="0">
                <a:sym typeface="+mn-ea"/>
              </a:rPr>
              <a:t>是全县发展核心区域，打造先进陶瓷与数字经济产业为主导的瓷都城市客厅，建成集文商旅融合的陶瓷文化和旅游消费重镇。</a:t>
            </a:r>
            <a:endParaRPr lang="zh-CN" altLang="zh-CN" sz="1000" dirty="0">
              <a:sym typeface="+mn-ea"/>
            </a:endParaRPr>
          </a:p>
          <a:p>
            <a:pPr indent="274320" fontAlgn="auto">
              <a:lnSpc>
                <a:spcPct val="150000"/>
              </a:lnSpc>
            </a:pPr>
            <a:r>
              <a:rPr lang="zh-CN" altLang="en-US" sz="1000" b="1" dirty="0">
                <a:sym typeface="+mn-ea"/>
              </a:rPr>
              <a:t>发展规模：</a:t>
            </a:r>
            <a:r>
              <a:rPr lang="zh-CN" altLang="en-US" sz="1000" dirty="0">
                <a:sym typeface="+mn-ea"/>
              </a:rPr>
              <a:t>规划至</a:t>
            </a:r>
            <a:r>
              <a:rPr lang="en-US" altLang="zh-CN" sz="1000" dirty="0">
                <a:sym typeface="+mn-ea"/>
              </a:rPr>
              <a:t>2035</a:t>
            </a:r>
            <a:r>
              <a:rPr lang="zh-CN" altLang="en-US" sz="1000" dirty="0">
                <a:sym typeface="+mn-ea"/>
              </a:rPr>
              <a:t>年，浮梁镇镇域常住人口为</a:t>
            </a:r>
            <a:r>
              <a:rPr lang="en-US" altLang="zh-CN" sz="1000" dirty="0">
                <a:sym typeface="+mn-ea"/>
              </a:rPr>
              <a:t>16</a:t>
            </a:r>
            <a:r>
              <a:rPr lang="zh-CN" altLang="en-US" sz="1000" dirty="0">
                <a:sym typeface="+mn-ea"/>
              </a:rPr>
              <a:t>万人，其中镇区常住人口</a:t>
            </a:r>
            <a:r>
              <a:rPr lang="en-US" altLang="zh-CN" sz="1000" dirty="0">
                <a:sym typeface="+mn-ea"/>
              </a:rPr>
              <a:t>15</a:t>
            </a:r>
            <a:r>
              <a:rPr lang="zh-CN" altLang="en-US" sz="1000" dirty="0">
                <a:sym typeface="+mn-ea"/>
              </a:rPr>
              <a:t>万人。落实城镇开发边界面积</a:t>
            </a:r>
            <a:r>
              <a:rPr lang="en-US" altLang="zh-CN" sz="1000" dirty="0">
                <a:sym typeface="+mn-ea"/>
              </a:rPr>
              <a:t>1699.10</a:t>
            </a:r>
            <a:r>
              <a:rPr lang="zh-CN" altLang="en-US" sz="1000" dirty="0">
                <a:sym typeface="+mn-ea"/>
              </a:rPr>
              <a:t>公顷，规划划定村庄建设边界</a:t>
            </a:r>
            <a:r>
              <a:rPr lang="en-US" altLang="zh-CN" sz="1000" dirty="0">
                <a:sym typeface="+mn-ea"/>
              </a:rPr>
              <a:t>226.89</a:t>
            </a:r>
            <a:r>
              <a:rPr lang="zh-CN" altLang="en-US" sz="1000" dirty="0">
                <a:sym typeface="+mn-ea"/>
              </a:rPr>
              <a:t>公顷。</a:t>
            </a:r>
            <a:endParaRPr lang="zh-CN" altLang="zh-CN" sz="1000" dirty="0">
              <a:sym typeface="+mn-ea"/>
            </a:endParaRPr>
          </a:p>
          <a:p>
            <a:pPr indent="360045">
              <a:lnSpc>
                <a:spcPct val="200000"/>
              </a:lnSpc>
            </a:pPr>
            <a:r>
              <a:rPr lang="en-US" altLang="zh-CN" sz="1200" dirty="0" smtClean="0"/>
              <a:t>  </a:t>
            </a:r>
            <a:endParaRPr lang="en-US" altLang="zh-CN" sz="1200" dirty="0" smtClean="0"/>
          </a:p>
          <a:p>
            <a:pPr indent="360045">
              <a:lnSpc>
                <a:spcPct val="200000"/>
              </a:lnSpc>
            </a:pPr>
            <a:r>
              <a:rPr lang="en-US" altLang="zh-CN" sz="1200" dirty="0" smtClean="0"/>
              <a:t>          </a:t>
            </a:r>
            <a:endParaRPr lang="en-US" altLang="zh-CN" sz="1200" dirty="0"/>
          </a:p>
          <a:p>
            <a:pPr indent="0" fontAlgn="auto">
              <a:lnSpc>
                <a:spcPct val="150000"/>
              </a:lnSpc>
            </a:pPr>
            <a:r>
              <a:rPr lang="en-US" altLang="zh-CN" sz="1200" dirty="0"/>
              <a:t>                                                     </a:t>
            </a:r>
            <a:endParaRPr lang="zh-CN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6216015" y="751205"/>
            <a:ext cx="589978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490717" y="73844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国土空间用地布局规划图</a:t>
            </a:r>
            <a:endParaRPr lang="zh-CN" altLang="en-US" sz="1400" b="1" dirty="0" smtClean="0"/>
          </a:p>
        </p:txBody>
      </p:sp>
      <p:sp>
        <p:nvSpPr>
          <p:cNvPr id="17" name="矩形 16"/>
          <p:cNvSpPr/>
          <p:nvPr/>
        </p:nvSpPr>
        <p:spPr>
          <a:xfrm>
            <a:off x="69850" y="755015"/>
            <a:ext cx="6026150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302007" y="74225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总规批复文件</a:t>
            </a:r>
            <a:endParaRPr lang="zh-CN" altLang="en-US" sz="1400" b="1" dirty="0" smtClean="0"/>
          </a:p>
        </p:txBody>
      </p:sp>
      <p:pic>
        <p:nvPicPr>
          <p:cNvPr id="3" name="图片 2" descr="浮梁县人民政府关于《浮梁县浮梁镇国士空间总体规划(2021-2035年)》的批复(1)_页面_1"/>
          <p:cNvPicPr>
            <a:picLocks noChangeAspect="1"/>
          </p:cNvPicPr>
          <p:nvPr/>
        </p:nvPicPr>
        <p:blipFill>
          <a:blip r:embed="rId3"/>
          <a:srcRect l="9932" t="17258" r="11448" b="7869"/>
          <a:stretch>
            <a:fillRect/>
          </a:stretch>
        </p:blipFill>
        <p:spPr>
          <a:xfrm>
            <a:off x="790575" y="1052830"/>
            <a:ext cx="1844675" cy="2487295"/>
          </a:xfrm>
          <a:prstGeom prst="rect">
            <a:avLst/>
          </a:prstGeom>
        </p:spPr>
      </p:pic>
      <p:pic>
        <p:nvPicPr>
          <p:cNvPr id="21" name="图片 20" descr="浮梁县人民政府关于《浮梁县浮梁镇国士空间总体规划(2021-2035年)》的批复(1)_页面_2"/>
          <p:cNvPicPr>
            <a:picLocks noChangeAspect="1"/>
          </p:cNvPicPr>
          <p:nvPr/>
        </p:nvPicPr>
        <p:blipFill>
          <a:blip r:embed="rId4"/>
          <a:srcRect l="10150" t="13330" r="8189" b="6438"/>
          <a:stretch>
            <a:fillRect/>
          </a:stretch>
        </p:blipFill>
        <p:spPr>
          <a:xfrm>
            <a:off x="798830" y="3660775"/>
            <a:ext cx="1842135" cy="2563495"/>
          </a:xfrm>
          <a:prstGeom prst="rect">
            <a:avLst/>
          </a:prstGeom>
        </p:spPr>
      </p:pic>
      <p:pic>
        <p:nvPicPr>
          <p:cNvPr id="22" name="图片 21" descr="浮梁县人民政府关于《浮梁县浮梁镇国士空间总体规划(2021-2035年)》的批复(1)_页面_3"/>
          <p:cNvPicPr>
            <a:picLocks noChangeAspect="1"/>
          </p:cNvPicPr>
          <p:nvPr/>
        </p:nvPicPr>
        <p:blipFill>
          <a:blip r:embed="rId5"/>
          <a:srcRect l="9328" t="12968" r="8367" b="7119"/>
          <a:stretch>
            <a:fillRect/>
          </a:stretch>
        </p:blipFill>
        <p:spPr>
          <a:xfrm>
            <a:off x="3135630" y="1054100"/>
            <a:ext cx="1840230" cy="2530475"/>
          </a:xfrm>
          <a:prstGeom prst="rect">
            <a:avLst/>
          </a:prstGeom>
        </p:spPr>
      </p:pic>
      <p:pic>
        <p:nvPicPr>
          <p:cNvPr id="25" name="图片 24" descr="18镇域国土空间用地布局规划图"/>
          <p:cNvPicPr>
            <a:picLocks noChangeAspect="1"/>
          </p:cNvPicPr>
          <p:nvPr/>
        </p:nvPicPr>
        <p:blipFill>
          <a:blip r:embed="rId6"/>
          <a:srcRect l="8154" t="85742" r="37419" b="5647"/>
          <a:stretch>
            <a:fillRect/>
          </a:stretch>
        </p:blipFill>
        <p:spPr>
          <a:xfrm>
            <a:off x="9562583" y="5782396"/>
            <a:ext cx="2534169" cy="5675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1镇域城镇（村）体系规划图"/>
          <p:cNvPicPr>
            <a:picLocks noChangeAspect="1"/>
          </p:cNvPicPr>
          <p:nvPr/>
        </p:nvPicPr>
        <p:blipFill>
          <a:blip r:embed="rId1"/>
          <a:srcRect l="1115" t="9217" r="1692" b="15759"/>
          <a:stretch>
            <a:fillRect/>
          </a:stretch>
        </p:blipFill>
        <p:spPr>
          <a:xfrm>
            <a:off x="8496935" y="1035685"/>
            <a:ext cx="3520440" cy="3849370"/>
          </a:xfrm>
          <a:prstGeom prst="rect">
            <a:avLst/>
          </a:prstGeom>
        </p:spPr>
      </p:pic>
      <p:pic>
        <p:nvPicPr>
          <p:cNvPr id="11" name="图片 10" descr="09镇域国土空间总体格局规划图"/>
          <p:cNvPicPr>
            <a:picLocks noChangeAspect="1"/>
          </p:cNvPicPr>
          <p:nvPr/>
        </p:nvPicPr>
        <p:blipFill>
          <a:blip r:embed="rId2"/>
          <a:srcRect l="1312" t="8802" r="1434" b="15395"/>
          <a:stretch>
            <a:fillRect/>
          </a:stretch>
        </p:blipFill>
        <p:spPr>
          <a:xfrm>
            <a:off x="4328160" y="1035685"/>
            <a:ext cx="3494405" cy="3856990"/>
          </a:xfrm>
          <a:prstGeom prst="rect">
            <a:avLst/>
          </a:prstGeom>
        </p:spPr>
      </p:pic>
      <p:pic>
        <p:nvPicPr>
          <p:cNvPr id="2" name="图片 1" descr="360222100浮梁镇10镇域国土空间控制线规划图"/>
          <p:cNvPicPr>
            <a:picLocks noChangeAspect="1"/>
          </p:cNvPicPr>
          <p:nvPr/>
        </p:nvPicPr>
        <p:blipFill>
          <a:blip r:embed="rId3"/>
          <a:srcRect l="1049" t="8889" r="1613" b="15259"/>
          <a:stretch>
            <a:fillRect/>
          </a:stretch>
        </p:blipFill>
        <p:spPr>
          <a:xfrm>
            <a:off x="262255" y="1035685"/>
            <a:ext cx="3504565" cy="38677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75" y="159385"/>
            <a:ext cx="12081510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24455" y="222250"/>
            <a:ext cx="7178040" cy="815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 dirty="0" smtClean="0"/>
              <a:t>浮梁县浮梁镇国土空间总体规划（2021—2035年）</a:t>
            </a:r>
            <a:r>
              <a:rPr lang="zh-CN" altLang="en-US" sz="2000" b="1" dirty="0" smtClean="0">
                <a:sym typeface="+mn-ea"/>
              </a:rPr>
              <a:t>批后</a:t>
            </a:r>
            <a:r>
              <a:rPr lang="zh-CN" altLang="en-US" sz="2000" b="1" dirty="0" smtClean="0"/>
              <a:t>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22" name="矩形 21"/>
          <p:cNvSpPr/>
          <p:nvPr/>
        </p:nvSpPr>
        <p:spPr>
          <a:xfrm>
            <a:off x="38100" y="738505"/>
            <a:ext cx="406590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267835" y="744220"/>
            <a:ext cx="379158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80340" y="4958715"/>
            <a:ext cx="3943350" cy="1790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b="1" dirty="0" smtClean="0"/>
              <a:t>国土空间开发保护目标：</a:t>
            </a:r>
            <a:endParaRPr lang="zh-CN" altLang="en-US" sz="1000" b="1" dirty="0" smtClean="0"/>
          </a:p>
          <a:p>
            <a:pPr>
              <a:lnSpc>
                <a:spcPct val="150000"/>
              </a:lnSpc>
            </a:pPr>
            <a:r>
              <a:rPr lang="zh-CN" altLang="zh-CN" sz="800" dirty="0"/>
              <a:t>严格落实上位规划下达的规划约束性指标，按照耕地和永久基本农田、生态保护红线、城镇开发边界的优先序统筹落实三条控制线，确保三条控制线不交叉不重叠不冲突。规划至2035年，浮梁镇</a:t>
            </a:r>
            <a:endParaRPr lang="zh-CN" altLang="zh-CN" sz="800" dirty="0"/>
          </a:p>
          <a:p>
            <a:pPr>
              <a:lnSpc>
                <a:spcPct val="150000"/>
              </a:lnSpc>
            </a:pPr>
            <a:r>
              <a:rPr lang="zh-CN" altLang="en-US" sz="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永久基本农田保护面积不低于</a:t>
            </a:r>
            <a:r>
              <a:rPr lang="en-US" altLang="zh-CN" sz="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761.44</a:t>
            </a:r>
            <a:r>
              <a:rPr lang="zh-CN" altLang="en-US" sz="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公顷；</a:t>
            </a:r>
            <a:endParaRPr lang="en-US" altLang="zh-CN" sz="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生态保护红线面积不低于</a:t>
            </a:r>
            <a:r>
              <a:rPr lang="en-US" altLang="zh-CN" sz="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498.23</a:t>
            </a:r>
            <a:r>
              <a:rPr lang="zh-CN" altLang="en-US" sz="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公顷；</a:t>
            </a:r>
            <a:endParaRPr lang="en-US" altLang="zh-CN" sz="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城镇开发边界面积不高于</a:t>
            </a:r>
            <a:r>
              <a:rPr lang="en-US" altLang="zh-CN" sz="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1699.10</a:t>
            </a:r>
            <a:r>
              <a:rPr lang="zh-CN" altLang="en-US" sz="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公顷。</a:t>
            </a:r>
            <a:endParaRPr lang="zh-CN" altLang="en-US" sz="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ts val="1500"/>
              </a:lnSpc>
            </a:pPr>
            <a:endParaRPr lang="zh-CN" altLang="en-US" sz="8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186555" y="4906645"/>
            <a:ext cx="3931285" cy="15271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1400"/>
              </a:lnSpc>
            </a:pPr>
            <a:r>
              <a:rPr lang="zh-CN" altLang="zh-CN" sz="1000" b="1" dirty="0"/>
              <a:t>总体格局：“一心、一廊、两轴、两屏、三片区”</a:t>
            </a:r>
            <a:r>
              <a:rPr lang="zh-CN" altLang="zh-CN" sz="1000" b="0" dirty="0"/>
              <a:t>。</a:t>
            </a:r>
            <a:endParaRPr lang="zh-CN" altLang="zh-CN" sz="1000" b="0" dirty="0"/>
          </a:p>
          <a:p>
            <a:pPr indent="0" fontAlgn="auto">
              <a:lnSpc>
                <a:spcPts val="1400"/>
              </a:lnSpc>
            </a:pPr>
            <a:r>
              <a:rPr lang="zh-CN" altLang="zh-CN" sz="800" b="0" dirty="0"/>
              <a:t>一心：浮梁镇区综合发展中心。</a:t>
            </a:r>
            <a:endParaRPr lang="zh-CN" altLang="zh-CN" sz="800" b="0" dirty="0"/>
          </a:p>
          <a:p>
            <a:pPr indent="0" fontAlgn="auto">
              <a:lnSpc>
                <a:spcPts val="1400"/>
              </a:lnSpc>
            </a:pPr>
            <a:r>
              <a:rPr lang="zh-CN" altLang="zh-CN" sz="800" b="0" dirty="0"/>
              <a:t>一廊：南北贯穿浮梁镇的昌江水系生态廊道；</a:t>
            </a:r>
            <a:endParaRPr lang="zh-CN" altLang="zh-CN" sz="800" b="0" dirty="0"/>
          </a:p>
          <a:p>
            <a:pPr indent="0" fontAlgn="auto">
              <a:lnSpc>
                <a:spcPts val="1400"/>
              </a:lnSpc>
            </a:pPr>
            <a:r>
              <a:rPr lang="zh-CN" altLang="zh-CN" sz="800" b="0" dirty="0"/>
              <a:t>两轴：沿浮梁大道形成的城乡商贸产业发展轴，沿207 省道形成的产旅融合发展轴。</a:t>
            </a:r>
            <a:endParaRPr lang="zh-CN" altLang="zh-CN" sz="800" b="0" dirty="0"/>
          </a:p>
          <a:p>
            <a:pPr indent="0" fontAlgn="auto">
              <a:lnSpc>
                <a:spcPts val="1400"/>
              </a:lnSpc>
            </a:pPr>
            <a:r>
              <a:rPr lang="zh-CN" altLang="zh-CN" sz="800" b="0" dirty="0"/>
              <a:t>两屏：沿浮梁镇和三龙镇交界处山脉的西部生态屏障、沿浮梁镇和王港乡交界处山脉的东部生态屏障。</a:t>
            </a:r>
            <a:endParaRPr lang="zh-CN" altLang="zh-CN" sz="800" b="0" dirty="0"/>
          </a:p>
          <a:p>
            <a:pPr indent="0" fontAlgn="auto">
              <a:lnSpc>
                <a:spcPts val="1400"/>
              </a:lnSpc>
            </a:pPr>
            <a:r>
              <a:rPr lang="zh-CN" altLang="zh-CN" sz="800" b="0" dirty="0"/>
              <a:t>三片区：西部以查大村、金竹村为核心的特色农业发展区、南部以镇区为核心的综合发展区、东部以韩源村、新平村为核心的现代农业示范区</a:t>
            </a:r>
            <a:r>
              <a:rPr lang="zh-CN" sz="800" b="0" dirty="0">
                <a:ea typeface="仿宋_GB2312" panose="02010609030101010101" charset="-122"/>
              </a:rPr>
              <a:t>。</a:t>
            </a:r>
            <a:endParaRPr lang="zh-CN" altLang="en-US" sz="800" b="0" dirty="0">
              <a:ea typeface="仿宋_GB2312" panose="0201060903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27390" y="738505"/>
            <a:ext cx="379539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150225" y="4958715"/>
            <a:ext cx="4090035" cy="1348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1400"/>
              </a:lnSpc>
            </a:pPr>
            <a:r>
              <a:rPr lang="zh-CN" altLang="zh-CN" sz="1000" b="1" dirty="0"/>
              <a:t>镇村体系：“镇区</a:t>
            </a:r>
            <a:r>
              <a:rPr lang="en-US" altLang="zh-CN" sz="1000" b="1" dirty="0"/>
              <a:t>—</a:t>
            </a:r>
            <a:r>
              <a:rPr lang="zh-CN" altLang="en-US" sz="1000" b="1" dirty="0"/>
              <a:t>中心村</a:t>
            </a:r>
            <a:r>
              <a:rPr lang="en-US" altLang="zh-CN" sz="1000" b="1" dirty="0"/>
              <a:t>—</a:t>
            </a:r>
            <a:r>
              <a:rPr lang="zh-CN" altLang="en-US" sz="1000" b="1" dirty="0"/>
              <a:t>一般村</a:t>
            </a:r>
            <a:r>
              <a:rPr lang="zh-CN" altLang="zh-CN" sz="1000" b="1" dirty="0"/>
              <a:t>”</a:t>
            </a:r>
            <a:r>
              <a:rPr lang="zh-CN" altLang="zh-CN" sz="1000" b="0" dirty="0"/>
              <a:t>。</a:t>
            </a:r>
            <a:endParaRPr lang="zh-CN" altLang="zh-CN" sz="1000" b="0" dirty="0"/>
          </a:p>
          <a:p>
            <a:pPr indent="0" fontAlgn="auto">
              <a:lnSpc>
                <a:spcPts val="1400"/>
              </a:lnSpc>
            </a:pPr>
            <a:r>
              <a:rPr lang="zh-CN" altLang="zh-CN" sz="800" b="1" dirty="0"/>
              <a:t>镇区：</a:t>
            </a:r>
            <a:r>
              <a:rPr lang="zh-CN" altLang="zh-CN" sz="800" b="0" dirty="0"/>
              <a:t>即浮梁县主城区，是浮梁镇</a:t>
            </a:r>
            <a:r>
              <a:rPr lang="zh-CN" altLang="zh-CN" sz="800" dirty="0">
                <a:sym typeface="+mn-ea"/>
              </a:rPr>
              <a:t>人民政府</a:t>
            </a:r>
            <a:r>
              <a:rPr lang="zh-CN" altLang="zh-CN" sz="800" b="0" dirty="0"/>
              <a:t>和浮梁县人民政府所在地；</a:t>
            </a:r>
            <a:r>
              <a:rPr lang="zh-CN" altLang="zh-CN" sz="800" b="1" dirty="0"/>
              <a:t>中心村：</a:t>
            </a:r>
            <a:r>
              <a:rPr lang="zh-CN" altLang="zh-CN" sz="800" b="0" dirty="0"/>
              <a:t>查大村、韩源村；</a:t>
            </a:r>
            <a:r>
              <a:rPr lang="zh-CN" altLang="zh-CN" sz="800" b="1" dirty="0"/>
              <a:t>一般村：</a:t>
            </a:r>
            <a:r>
              <a:rPr lang="zh-CN" altLang="zh-CN" sz="800" b="0" dirty="0"/>
              <a:t>金竹村、茶培村、大洲村、教场村、旧城村、南城村、新平村。</a:t>
            </a:r>
            <a:endParaRPr lang="zh-CN" altLang="zh-CN" sz="1000" b="0" dirty="0"/>
          </a:p>
          <a:p>
            <a:pPr indent="0" fontAlgn="auto">
              <a:lnSpc>
                <a:spcPts val="1400"/>
              </a:lnSpc>
            </a:pPr>
            <a:r>
              <a:rPr lang="zh-CN" altLang="zh-CN" sz="1000" b="1" dirty="0"/>
              <a:t>行政村分类：</a:t>
            </a:r>
            <a:endParaRPr lang="zh-CN" altLang="zh-CN" sz="1000" b="1" dirty="0"/>
          </a:p>
          <a:p>
            <a:pPr indent="0" fontAlgn="auto">
              <a:lnSpc>
                <a:spcPts val="1400"/>
              </a:lnSpc>
            </a:pPr>
            <a:r>
              <a:rPr lang="zh-CN" altLang="zh-CN" sz="800" b="1" dirty="0"/>
              <a:t>集聚发展类：</a:t>
            </a:r>
            <a:r>
              <a:rPr lang="zh-CN" altLang="zh-CN" sz="800" dirty="0"/>
              <a:t>新平村、茶培村；</a:t>
            </a:r>
            <a:r>
              <a:rPr lang="zh-CN" altLang="zh-CN" sz="800" b="1" dirty="0"/>
              <a:t>整治提升类：</a:t>
            </a:r>
            <a:r>
              <a:rPr lang="zh-CN" altLang="zh-CN" sz="800" b="0" dirty="0"/>
              <a:t>金竹村</a:t>
            </a:r>
            <a:r>
              <a:rPr lang="zh-CN" altLang="zh-CN" sz="800" b="1" dirty="0"/>
              <a:t>；城郊融合类：</a:t>
            </a:r>
            <a:r>
              <a:rPr lang="zh-CN" altLang="zh-CN" sz="800" b="0" dirty="0"/>
              <a:t>大洲村、教场村、查大村、南城村(景德镇市水稻畜禽良种示范繁殖场)、万平居委会、韩源村(浮梁镇茶场)；</a:t>
            </a:r>
            <a:r>
              <a:rPr lang="zh-CN" altLang="zh-CN" sz="800" b="1" dirty="0"/>
              <a:t>特色保护类：</a:t>
            </a:r>
            <a:r>
              <a:rPr lang="zh-CN" altLang="zh-CN" sz="800" b="0" dirty="0"/>
              <a:t>旧城村。</a:t>
            </a:r>
            <a:endParaRPr lang="zh-CN" altLang="zh-CN" sz="800" b="0" dirty="0"/>
          </a:p>
        </p:txBody>
      </p:sp>
      <p:pic>
        <p:nvPicPr>
          <p:cNvPr id="17" name="图片 16" descr="10镇域国土空间控制线规划图"/>
          <p:cNvPicPr>
            <a:picLocks noChangeAspect="1"/>
          </p:cNvPicPr>
          <p:nvPr/>
        </p:nvPicPr>
        <p:blipFill>
          <a:blip r:embed="rId4"/>
          <a:srcRect l="10518" t="82656" r="37366" b="5166"/>
          <a:stretch>
            <a:fillRect/>
          </a:stretch>
        </p:blipFill>
        <p:spPr>
          <a:xfrm>
            <a:off x="262255" y="4552950"/>
            <a:ext cx="1424940" cy="471805"/>
          </a:xfrm>
          <a:prstGeom prst="rect">
            <a:avLst/>
          </a:prstGeom>
        </p:spPr>
      </p:pic>
      <p:pic>
        <p:nvPicPr>
          <p:cNvPr id="19" name="图片 18" descr="14镇域城镇(村)体系规划图"/>
          <p:cNvPicPr>
            <a:picLocks noChangeAspect="1"/>
          </p:cNvPicPr>
          <p:nvPr/>
        </p:nvPicPr>
        <p:blipFill>
          <a:blip r:embed="rId5"/>
          <a:srcRect l="8882" t="82464" r="43828" b="4818"/>
          <a:stretch>
            <a:fillRect/>
          </a:stretch>
        </p:blipFill>
        <p:spPr>
          <a:xfrm>
            <a:off x="8506460" y="4375785"/>
            <a:ext cx="1354455" cy="5156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122542" y="74225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城镇(村)体系规划图</a:t>
            </a:r>
            <a:endParaRPr lang="zh-CN" altLang="en-US" sz="1400" b="1" dirty="0" smtClean="0"/>
          </a:p>
        </p:txBody>
      </p:sp>
      <p:sp>
        <p:nvSpPr>
          <p:cNvPr id="21" name="文本框 20"/>
          <p:cNvSpPr txBox="1"/>
          <p:nvPr/>
        </p:nvSpPr>
        <p:spPr>
          <a:xfrm>
            <a:off x="5197607" y="73971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国土空间总体格局规划图</a:t>
            </a:r>
            <a:endParaRPr lang="zh-CN" altLang="en-US" sz="1400" b="1" dirty="0" smtClean="0"/>
          </a:p>
        </p:txBody>
      </p:sp>
      <p:sp>
        <p:nvSpPr>
          <p:cNvPr id="24" name="文本框 23"/>
          <p:cNvSpPr txBox="1"/>
          <p:nvPr/>
        </p:nvSpPr>
        <p:spPr>
          <a:xfrm>
            <a:off x="943742" y="74606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国土空间控制线规划图</a:t>
            </a:r>
            <a:endParaRPr lang="zh-CN" altLang="en-US" sz="1400" b="1" dirty="0" smtClean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02" y="4384891"/>
            <a:ext cx="988948" cy="508259"/>
          </a:xfrm>
          <a:prstGeom prst="rect">
            <a:avLst/>
          </a:prstGeom>
        </p:spPr>
      </p:pic>
      <p:pic>
        <p:nvPicPr>
          <p:cNvPr id="12" name="图片 11" descr="18镇域国土空间用地布局规划图"/>
          <p:cNvPicPr>
            <a:picLocks noChangeAspect="1"/>
          </p:cNvPicPr>
          <p:nvPr/>
        </p:nvPicPr>
        <p:blipFill>
          <a:blip r:embed="rId7"/>
          <a:srcRect l="8154" t="85742" r="37419" b="5647"/>
          <a:stretch>
            <a:fillRect/>
          </a:stretch>
        </p:blipFill>
        <p:spPr>
          <a:xfrm>
            <a:off x="35279330" y="23679785"/>
            <a:ext cx="9912350" cy="22199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3533</Words>
  <Application>WPS 演示</Application>
  <PresentationFormat>宽屏</PresentationFormat>
  <Paragraphs>70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仿宋_GB2312</vt:lpstr>
      <vt:lpstr>仿宋</vt:lpstr>
      <vt:lpstr>Calibri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55</cp:revision>
  <dcterms:created xsi:type="dcterms:W3CDTF">2023-08-09T12:44:00Z</dcterms:created>
  <dcterms:modified xsi:type="dcterms:W3CDTF">2026-03-09T02:51:09Z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09E7B72342AF486EB2D362943F1D8821_13</vt:lpwstr>
  </property>
  <property fmtid="{D5CDD505-2E9C-101B-9397-08002B2CF9AE}" pid="3" name="KSOProductBuildVer">
    <vt:lpwstr>2052-11.8.2.8959</vt:lpwstr>
  </property>
</Properties>
</file>