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60" r:id="rId3"/>
    <p:sldId id="261"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776" autoAdjust="0"/>
  </p:normalViewPr>
  <p:slideViewPr>
    <p:cSldViewPr snapToGrid="0">
      <p:cViewPr varScale="1">
        <p:scale>
          <a:sx n="88" d="100"/>
          <a:sy n="88" d="100"/>
        </p:scale>
        <p:origin x="451"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68639" y="977436"/>
            <a:ext cx="5022015" cy="5349704"/>
          </a:xfrm>
          <a:prstGeom prst="rect">
            <a:avLst/>
          </a:prstGeom>
        </p:spPr>
      </p:pic>
      <p:sp>
        <p:nvSpPr>
          <p:cNvPr id="4" name="矩形 3"/>
          <p:cNvSpPr/>
          <p:nvPr/>
        </p:nvSpPr>
        <p:spPr>
          <a:xfrm>
            <a:off x="41275" y="159385"/>
            <a:ext cx="12081510" cy="54737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57170" y="6295390"/>
            <a:ext cx="1042035" cy="518160"/>
          </a:xfrm>
          <a:prstGeom prst="rect">
            <a:avLst/>
          </a:prstGeom>
          <a:noFill/>
        </p:spPr>
        <p:txBody>
          <a:bodyPr wrap="square" rtlCol="0" anchor="t">
            <a:noAutofit/>
          </a:bodyPr>
          <a:lstStyle/>
          <a:p>
            <a:pPr>
              <a:lnSpc>
                <a:spcPct val="150000"/>
              </a:lnSpc>
            </a:pPr>
            <a:r>
              <a:rPr lang="en-US" altLang="zh-CN" sz="1600">
                <a:solidFill>
                  <a:prstClr val="black"/>
                </a:solidFill>
                <a:sym typeface="+mn-ea"/>
              </a:rPr>
              <a:t>                                                                                                                                         </a:t>
            </a:r>
            <a:endParaRPr lang="en-US" altLang="zh-CN" sz="1600">
              <a:solidFill>
                <a:prstClr val="black"/>
              </a:solidFill>
              <a:sym typeface="+mn-ea"/>
            </a:endParaRPr>
          </a:p>
          <a:p>
            <a:pPr>
              <a:lnSpc>
                <a:spcPct val="150000"/>
              </a:lnSpc>
            </a:pPr>
            <a:r>
              <a:rPr lang="en-US" altLang="zh-CN" sz="1600">
                <a:solidFill>
                  <a:prstClr val="black"/>
                </a:solidFill>
                <a:sym typeface="+mn-ea"/>
              </a:rPr>
              <a:t>                                                                                                                         </a:t>
            </a:r>
            <a:endParaRPr lang="en-US" altLang="zh-CN" sz="1600">
              <a:solidFill>
                <a:prstClr val="black"/>
              </a:solidFill>
              <a:sym typeface="+mn-ea"/>
            </a:endParaRPr>
          </a:p>
        </p:txBody>
      </p:sp>
      <p:sp>
        <p:nvSpPr>
          <p:cNvPr id="9" name="文本框 8"/>
          <p:cNvSpPr txBox="1"/>
          <p:nvPr/>
        </p:nvSpPr>
        <p:spPr>
          <a:xfrm>
            <a:off x="8536940" y="6320790"/>
            <a:ext cx="3632200" cy="518160"/>
          </a:xfrm>
          <a:prstGeom prst="rect">
            <a:avLst/>
          </a:prstGeom>
          <a:noFill/>
        </p:spPr>
        <p:txBody>
          <a:bodyPr wrap="square" rtlCol="0" anchor="t">
            <a:noAutofit/>
          </a:bodyPr>
          <a:lstStyle/>
          <a:p>
            <a:pPr>
              <a:lnSpc>
                <a:spcPct val="150000"/>
              </a:lnSpc>
            </a:pPr>
            <a:r>
              <a:rPr lang="en-US" altLang="zh-CN" sz="1600" dirty="0">
                <a:solidFill>
                  <a:prstClr val="black"/>
                </a:solidFill>
                <a:sym typeface="+mn-ea"/>
              </a:rPr>
              <a:t>                                                                                                                        </a:t>
            </a:r>
            <a:endParaRPr lang="en-US" altLang="zh-CN" sz="1600" dirty="0">
              <a:solidFill>
                <a:prstClr val="black"/>
              </a:solidFill>
              <a:sym typeface="+mn-ea"/>
            </a:endParaRPr>
          </a:p>
          <a:p>
            <a:pPr>
              <a:lnSpc>
                <a:spcPct val="150000"/>
              </a:lnSpc>
            </a:pPr>
            <a:r>
              <a:rPr lang="en-US" altLang="zh-CN" sz="1600" dirty="0">
                <a:solidFill>
                  <a:prstClr val="black"/>
                </a:solidFill>
                <a:sym typeface="+mn-ea"/>
              </a:rPr>
              <a:t>                                                                                                                         </a:t>
            </a:r>
            <a:endParaRPr lang="en-US" altLang="zh-CN" sz="1600" dirty="0">
              <a:solidFill>
                <a:prstClr val="black"/>
              </a:solidFill>
              <a:sym typeface="+mn-ea"/>
            </a:endParaRPr>
          </a:p>
        </p:txBody>
      </p:sp>
      <p:sp>
        <p:nvSpPr>
          <p:cNvPr id="11" name="文本框 10"/>
          <p:cNvSpPr txBox="1"/>
          <p:nvPr/>
        </p:nvSpPr>
        <p:spPr>
          <a:xfrm>
            <a:off x="4570635" y="2674481"/>
            <a:ext cx="2350208" cy="1853974"/>
          </a:xfrm>
          <a:prstGeom prst="rect">
            <a:avLst/>
          </a:prstGeom>
          <a:noFill/>
        </p:spPr>
        <p:txBody>
          <a:bodyPr wrap="square" rtlCol="0" anchor="t">
            <a:noAutofit/>
          </a:bodyPr>
          <a:lstStyle/>
          <a:p>
            <a:pPr indent="360045">
              <a:lnSpc>
                <a:spcPts val="2000"/>
              </a:lnSpc>
            </a:pPr>
            <a:r>
              <a:rPr lang="zh-CN" altLang="en-US" sz="1200" b="1" dirty="0" smtClean="0">
                <a:solidFill>
                  <a:prstClr val="black"/>
                </a:solidFill>
              </a:rPr>
              <a:t>规划</a:t>
            </a:r>
            <a:r>
              <a:rPr lang="zh-CN" altLang="en-US" sz="1200" b="1" dirty="0">
                <a:solidFill>
                  <a:prstClr val="black"/>
                </a:solidFill>
              </a:rPr>
              <a:t>范围</a:t>
            </a:r>
            <a:r>
              <a:rPr lang="zh-CN" altLang="en-US" sz="1200" dirty="0" smtClean="0">
                <a:solidFill>
                  <a:prstClr val="black"/>
                </a:solidFill>
              </a:rPr>
              <a:t>：</a:t>
            </a:r>
            <a:r>
              <a:rPr lang="zh-CN" altLang="zh-CN" sz="1200" dirty="0" smtClean="0"/>
              <a:t>本</a:t>
            </a:r>
            <a:r>
              <a:rPr lang="zh-CN" altLang="zh-CN" sz="1200" dirty="0"/>
              <a:t>次详细规划范围为包括东河两岸的古镇区和新镇区内的城镇开发边界范围（</a:t>
            </a:r>
            <a:r>
              <a:rPr lang="en-US" altLang="zh-CN" sz="1200" dirty="0"/>
              <a:t>49</a:t>
            </a:r>
            <a:r>
              <a:rPr lang="zh-CN" altLang="zh-CN" sz="1200" dirty="0"/>
              <a:t>公顷）和瑶里镇与鹅湖镇交界处的单独地块（</a:t>
            </a:r>
            <a:r>
              <a:rPr lang="en-US" altLang="zh-CN" sz="1200" dirty="0"/>
              <a:t>6.33</a:t>
            </a:r>
            <a:r>
              <a:rPr lang="zh-CN" altLang="zh-CN" sz="1200" dirty="0"/>
              <a:t>公顷），共</a:t>
            </a:r>
            <a:r>
              <a:rPr lang="en-US" altLang="zh-CN" sz="1200" dirty="0"/>
              <a:t>55.33</a:t>
            </a:r>
            <a:r>
              <a:rPr lang="zh-CN" altLang="zh-CN" sz="1200" dirty="0"/>
              <a:t>公顷</a:t>
            </a:r>
            <a:r>
              <a:rPr lang="zh-CN" altLang="zh-CN" sz="1200" dirty="0" smtClean="0"/>
              <a:t>。</a:t>
            </a:r>
            <a:endParaRPr lang="en-US" altLang="zh-CN" sz="1200" dirty="0">
              <a:solidFill>
                <a:prstClr val="black"/>
              </a:solidFill>
            </a:endParaRPr>
          </a:p>
        </p:txBody>
      </p:sp>
      <p:sp>
        <p:nvSpPr>
          <p:cNvPr id="14" name="矩形 13"/>
          <p:cNvSpPr/>
          <p:nvPr/>
        </p:nvSpPr>
        <p:spPr>
          <a:xfrm>
            <a:off x="7065662" y="767763"/>
            <a:ext cx="505013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997557" y="762573"/>
            <a:ext cx="2332296" cy="307777"/>
          </a:xfrm>
          <a:prstGeom prst="rect">
            <a:avLst/>
          </a:prstGeom>
          <a:noFill/>
        </p:spPr>
        <p:txBody>
          <a:bodyPr wrap="square" rtlCol="0" anchor="t">
            <a:spAutoFit/>
          </a:bodyPr>
          <a:lstStyle/>
          <a:p>
            <a:r>
              <a:rPr lang="zh-CN" altLang="en-US" sz="1400" b="1" dirty="0" smtClean="0">
                <a:solidFill>
                  <a:prstClr val="black"/>
                </a:solidFill>
              </a:rPr>
              <a:t>土地利用规划图</a:t>
            </a:r>
            <a:endParaRPr lang="zh-CN" altLang="en-US" sz="1400" b="1" dirty="0">
              <a:solidFill>
                <a:prstClr val="black"/>
              </a:solidFill>
            </a:endParaRPr>
          </a:p>
        </p:txBody>
      </p:sp>
      <p:sp>
        <p:nvSpPr>
          <p:cNvPr id="3" name="文本框 2"/>
          <p:cNvSpPr txBox="1"/>
          <p:nvPr/>
        </p:nvSpPr>
        <p:spPr>
          <a:xfrm>
            <a:off x="8705215" y="6311265"/>
            <a:ext cx="3446145" cy="518160"/>
          </a:xfrm>
          <a:prstGeom prst="rect">
            <a:avLst/>
          </a:prstGeom>
          <a:noFill/>
        </p:spPr>
        <p:txBody>
          <a:bodyPr wrap="square" rtlCol="0" anchor="t">
            <a:noAutofit/>
          </a:bodyPr>
          <a:lstStyle/>
          <a:p>
            <a:pPr lvl="0" algn="l">
              <a:lnSpc>
                <a:spcPct val="150000"/>
              </a:lnSpc>
              <a:buClrTx/>
              <a:buSzTx/>
              <a:buFontTx/>
            </a:pPr>
            <a:r>
              <a:rPr lang="zh-CN" altLang="en-US" sz="1400" b="1" dirty="0">
                <a:sym typeface="+mn-ea"/>
              </a:rPr>
              <a:t>浮梁县自然资源和规划局</a:t>
            </a:r>
            <a:r>
              <a:rPr lang="en-US" altLang="zh-CN" sz="1400" b="1" dirty="0">
                <a:sym typeface="+mn-ea"/>
              </a:rPr>
              <a:t>   </a:t>
            </a:r>
            <a:r>
              <a:rPr lang="zh-CN" altLang="en-US" sz="1400" b="1" dirty="0">
                <a:sym typeface="+mn-ea"/>
              </a:rPr>
              <a:t>电话：</a:t>
            </a:r>
            <a:r>
              <a:rPr lang="en-US" altLang="zh-CN" sz="1400" b="1" dirty="0">
                <a:sym typeface="+mn-ea"/>
              </a:rPr>
              <a:t>2626625</a:t>
            </a:r>
            <a:r>
              <a:rPr lang="en-US" altLang="zh-CN" sz="1400" dirty="0">
                <a:sym typeface="+mn-ea"/>
              </a:rPr>
              <a:t> </a:t>
            </a: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sp>
        <p:nvSpPr>
          <p:cNvPr id="18" name="文本框 17"/>
          <p:cNvSpPr txBox="1"/>
          <p:nvPr/>
        </p:nvSpPr>
        <p:spPr>
          <a:xfrm>
            <a:off x="2755900" y="248920"/>
            <a:ext cx="6680200" cy="398780"/>
          </a:xfrm>
          <a:prstGeom prst="rect">
            <a:avLst/>
          </a:prstGeom>
          <a:noFill/>
        </p:spPr>
        <p:txBody>
          <a:bodyPr wrap="square" rtlCol="0" anchor="t">
            <a:spAutoFit/>
          </a:bodyPr>
          <a:lstStyle/>
          <a:p>
            <a:r>
              <a:rPr lang="zh-CN" altLang="en-US" sz="2000" b="1" dirty="0" smtClean="0"/>
              <a:t>浮梁县瑶里</a:t>
            </a:r>
            <a:r>
              <a:rPr lang="zh-CN" altLang="en-US" sz="2000" b="1" dirty="0"/>
              <a:t>镇</a:t>
            </a:r>
            <a:r>
              <a:rPr lang="zh-CN" altLang="zh-CN" sz="2000" b="1" dirty="0"/>
              <a:t>城镇开发边界内详细规划</a:t>
            </a:r>
            <a:r>
              <a:rPr lang="zh-CN" altLang="en-US" sz="2000" b="1" dirty="0" smtClean="0"/>
              <a:t>批后公开</a:t>
            </a:r>
            <a:endParaRPr lang="zh-CN" altLang="en-US" sz="2000" b="1" dirty="0"/>
          </a:p>
        </p:txBody>
      </p:sp>
      <p:pic>
        <p:nvPicPr>
          <p:cNvPr id="19" name="图片 18"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78" y="5869577"/>
            <a:ext cx="1837134" cy="452934"/>
          </a:xfrm>
          <a:prstGeom prst="rect">
            <a:avLst/>
          </a:prstGeom>
        </p:spPr>
      </p:pic>
      <p:sp>
        <p:nvSpPr>
          <p:cNvPr id="16" name="矩形 15"/>
          <p:cNvSpPr/>
          <p:nvPr/>
        </p:nvSpPr>
        <p:spPr>
          <a:xfrm>
            <a:off x="69850" y="737597"/>
            <a:ext cx="4438108" cy="29718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396318" y="742253"/>
            <a:ext cx="2205951" cy="306705"/>
          </a:xfrm>
          <a:prstGeom prst="rect">
            <a:avLst/>
          </a:prstGeom>
          <a:noFill/>
        </p:spPr>
        <p:txBody>
          <a:bodyPr wrap="square" rtlCol="0" anchor="t">
            <a:spAutoFit/>
          </a:bodyPr>
          <a:lstStyle/>
          <a:p>
            <a:r>
              <a:rPr lang="zh-CN" altLang="en-US" sz="1400" b="1" dirty="0" smtClean="0"/>
              <a:t>总规及详规批复文件</a:t>
            </a:r>
            <a:endParaRPr lang="zh-CN" altLang="en-US" sz="1400" b="1" dirty="0" smtClean="0"/>
          </a:p>
        </p:txBody>
      </p:sp>
      <p:pic>
        <p:nvPicPr>
          <p:cNvPr id="20" name="图片 19"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45" y="3588377"/>
            <a:ext cx="2020207" cy="2879164"/>
          </a:xfrm>
          <a:prstGeom prst="rect">
            <a:avLst/>
          </a:prstGeom>
        </p:spPr>
      </p:pic>
      <p:pic>
        <p:nvPicPr>
          <p:cNvPr id="21" name="图片 20"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14" y="767718"/>
            <a:ext cx="2206792" cy="2907302"/>
          </a:xfrm>
          <a:prstGeom prst="rect">
            <a:avLst/>
          </a:prstGeom>
        </p:spPr>
      </p:pic>
      <p:pic>
        <p:nvPicPr>
          <p:cNvPr id="22" name="图片 2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053" y="3614057"/>
            <a:ext cx="1960361" cy="2802488"/>
          </a:xfrm>
          <a:prstGeom prst="rect">
            <a:avLst/>
          </a:prstGeom>
        </p:spPr>
      </p:pic>
      <p:pic>
        <p:nvPicPr>
          <p:cNvPr id="23" name="图片 2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0746" y="976630"/>
            <a:ext cx="1924203" cy="27698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65911" y="926340"/>
            <a:ext cx="3919656" cy="4179810"/>
          </a:xfrm>
          <a:prstGeom prst="rect">
            <a:avLst/>
          </a:prstGeom>
        </p:spPr>
      </p:pic>
      <p:pic>
        <p:nvPicPr>
          <p:cNvPr id="11" name="图片 10"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45" y="1027921"/>
            <a:ext cx="3822232" cy="4064288"/>
          </a:xfrm>
          <a:prstGeom prst="rect">
            <a:avLst/>
          </a:prstGeom>
        </p:spPr>
      </p:pic>
      <p:grpSp>
        <p:nvGrpSpPr>
          <p:cNvPr id="2" name="组合 1"/>
          <p:cNvGrpSpPr/>
          <p:nvPr/>
        </p:nvGrpSpPr>
        <p:grpSpPr>
          <a:xfrm>
            <a:off x="9600970" y="738628"/>
            <a:ext cx="2591030" cy="3642871"/>
            <a:chOff x="9600970" y="738628"/>
            <a:chExt cx="2591030" cy="3642871"/>
          </a:xfrm>
        </p:grpSpPr>
        <p:sp>
          <p:nvSpPr>
            <p:cNvPr id="38" name="矩形 37"/>
            <p:cNvSpPr/>
            <p:nvPr/>
          </p:nvSpPr>
          <p:spPr>
            <a:xfrm>
              <a:off x="9600971" y="738628"/>
              <a:ext cx="2591029" cy="1081705"/>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9600971" y="2132856"/>
              <a:ext cx="2591029" cy="476994"/>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2"/>
            <p:cNvSpPr/>
            <p:nvPr/>
          </p:nvSpPr>
          <p:spPr>
            <a:xfrm>
              <a:off x="9600970" y="2641675"/>
              <a:ext cx="2591029" cy="513482"/>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9600970" y="3177456"/>
              <a:ext cx="2591029" cy="1204043"/>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9600971" y="1844824"/>
              <a:ext cx="2591029" cy="26020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矩形 3"/>
          <p:cNvSpPr/>
          <p:nvPr/>
        </p:nvSpPr>
        <p:spPr>
          <a:xfrm>
            <a:off x="49983" y="159385"/>
            <a:ext cx="12150725" cy="54737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0" y="6295390"/>
            <a:ext cx="1384935" cy="518160"/>
          </a:xfrm>
          <a:prstGeom prst="rect">
            <a:avLst/>
          </a:prstGeom>
          <a:noFill/>
        </p:spPr>
        <p:txBody>
          <a:bodyPr wrap="square" rtlCol="0" anchor="t">
            <a:noAutofit/>
          </a:bodyPr>
          <a:lstStyle/>
          <a:p>
            <a:pPr>
              <a:lnSpc>
                <a:spcPct val="150000"/>
              </a:lnSpc>
            </a:pPr>
            <a:r>
              <a:rPr lang="en-US" altLang="zh-CN" sz="1600">
                <a:solidFill>
                  <a:prstClr val="black"/>
                </a:solidFill>
              </a:rPr>
              <a:t>   </a:t>
            </a:r>
            <a:r>
              <a:rPr lang="en-US" altLang="zh-CN" sz="1200">
                <a:solidFill>
                  <a:prstClr val="black"/>
                </a:solidFill>
              </a:rPr>
              <a:t>                                                                                                                                       </a:t>
            </a:r>
            <a:endParaRPr lang="zh-CN" altLang="en-US" sz="1200">
              <a:solidFill>
                <a:prstClr val="black"/>
              </a:solidFill>
            </a:endParaRPr>
          </a:p>
          <a:p>
            <a:pPr algn="ctr">
              <a:lnSpc>
                <a:spcPct val="150000"/>
              </a:lnSpc>
            </a:pPr>
            <a:r>
              <a:rPr lang="en-US" altLang="zh-CN" sz="1200">
                <a:solidFill>
                  <a:prstClr val="black"/>
                </a:solidFill>
              </a:rPr>
              <a:t>                                                                                                                         </a:t>
            </a:r>
            <a:endParaRPr lang="zh-CN" altLang="en-US" sz="1200">
              <a:solidFill>
                <a:prstClr val="black"/>
              </a:solidFill>
            </a:endParaRPr>
          </a:p>
        </p:txBody>
      </p:sp>
      <p:sp>
        <p:nvSpPr>
          <p:cNvPr id="8" name="文本框 7"/>
          <p:cNvSpPr txBox="1"/>
          <p:nvPr/>
        </p:nvSpPr>
        <p:spPr>
          <a:xfrm>
            <a:off x="2757170" y="6295390"/>
            <a:ext cx="1042035" cy="518160"/>
          </a:xfrm>
          <a:prstGeom prst="rect">
            <a:avLst/>
          </a:prstGeom>
          <a:noFill/>
        </p:spPr>
        <p:txBody>
          <a:bodyPr wrap="square" rtlCol="0" anchor="t">
            <a:noAutofit/>
          </a:bodyPr>
          <a:lstStyle/>
          <a:p>
            <a:pPr>
              <a:lnSpc>
                <a:spcPct val="150000"/>
              </a:lnSpc>
            </a:pPr>
            <a:r>
              <a:rPr lang="en-US" altLang="zh-CN" sz="1600">
                <a:solidFill>
                  <a:prstClr val="black"/>
                </a:solidFill>
                <a:sym typeface="+mn-ea"/>
              </a:rPr>
              <a:t>                                                                                                                                        </a:t>
            </a:r>
            <a:endParaRPr lang="en-US" altLang="zh-CN" sz="1600">
              <a:solidFill>
                <a:prstClr val="black"/>
              </a:solidFill>
              <a:sym typeface="+mn-ea"/>
            </a:endParaRPr>
          </a:p>
          <a:p>
            <a:pPr>
              <a:lnSpc>
                <a:spcPct val="150000"/>
              </a:lnSpc>
            </a:pPr>
            <a:r>
              <a:rPr lang="en-US" altLang="zh-CN" sz="1600">
                <a:solidFill>
                  <a:prstClr val="black"/>
                </a:solidFill>
                <a:sym typeface="+mn-ea"/>
              </a:rPr>
              <a:t>                                                                                                                         </a:t>
            </a:r>
            <a:endParaRPr lang="en-US" altLang="zh-CN" sz="1600">
              <a:solidFill>
                <a:prstClr val="black"/>
              </a:solidFill>
              <a:sym typeface="+mn-ea"/>
            </a:endParaRPr>
          </a:p>
        </p:txBody>
      </p:sp>
      <p:sp>
        <p:nvSpPr>
          <p:cNvPr id="9" name="文本框 8"/>
          <p:cNvSpPr txBox="1"/>
          <p:nvPr/>
        </p:nvSpPr>
        <p:spPr>
          <a:xfrm>
            <a:off x="6029325" y="6308090"/>
            <a:ext cx="1042035" cy="518160"/>
          </a:xfrm>
          <a:prstGeom prst="rect">
            <a:avLst/>
          </a:prstGeom>
          <a:noFill/>
        </p:spPr>
        <p:txBody>
          <a:bodyPr wrap="square" rtlCol="0" anchor="t">
            <a:noAutofit/>
          </a:bodyPr>
          <a:lstStyle/>
          <a:p>
            <a:pPr>
              <a:lnSpc>
                <a:spcPct val="150000"/>
              </a:lnSpc>
            </a:pPr>
            <a:r>
              <a:rPr lang="en-US" altLang="zh-CN" sz="1600">
                <a:solidFill>
                  <a:prstClr val="black"/>
                </a:solidFill>
                <a:sym typeface="+mn-ea"/>
              </a:rPr>
              <a:t>                                                                                                                                         </a:t>
            </a:r>
            <a:endParaRPr lang="en-US" altLang="zh-CN" sz="1600">
              <a:solidFill>
                <a:prstClr val="black"/>
              </a:solidFill>
              <a:sym typeface="+mn-ea"/>
            </a:endParaRPr>
          </a:p>
          <a:p>
            <a:pPr>
              <a:lnSpc>
                <a:spcPct val="150000"/>
              </a:lnSpc>
            </a:pPr>
            <a:r>
              <a:rPr lang="en-US" altLang="zh-CN" sz="1600">
                <a:solidFill>
                  <a:prstClr val="black"/>
                </a:solidFill>
                <a:sym typeface="+mn-ea"/>
              </a:rPr>
              <a:t>                                                                                                                         </a:t>
            </a:r>
            <a:endParaRPr lang="en-US" altLang="zh-CN" sz="1600">
              <a:solidFill>
                <a:prstClr val="black"/>
              </a:solidFill>
              <a:sym typeface="+mn-ea"/>
            </a:endParaRPr>
          </a:p>
        </p:txBody>
      </p:sp>
      <p:sp>
        <p:nvSpPr>
          <p:cNvPr id="10" name="文本框 9"/>
          <p:cNvSpPr txBox="1"/>
          <p:nvPr/>
        </p:nvSpPr>
        <p:spPr>
          <a:xfrm>
            <a:off x="8536940" y="6320790"/>
            <a:ext cx="3632200" cy="518160"/>
          </a:xfrm>
          <a:prstGeom prst="rect">
            <a:avLst/>
          </a:prstGeom>
          <a:noFill/>
        </p:spPr>
        <p:txBody>
          <a:bodyPr wrap="square" rtlCol="0" anchor="t">
            <a:noAutofit/>
          </a:bodyPr>
          <a:lstStyle/>
          <a:p>
            <a:pPr>
              <a:lnSpc>
                <a:spcPct val="150000"/>
              </a:lnSpc>
            </a:pPr>
            <a:r>
              <a:rPr lang="en-US" altLang="zh-CN" sz="1600" dirty="0">
                <a:solidFill>
                  <a:prstClr val="black"/>
                </a:solidFill>
                <a:sym typeface="+mn-ea"/>
              </a:rPr>
              <a:t>                                                                                                                                     </a:t>
            </a:r>
            <a:endParaRPr lang="en-US" altLang="zh-CN" sz="1600" dirty="0">
              <a:solidFill>
                <a:prstClr val="black"/>
              </a:solidFill>
              <a:sym typeface="+mn-ea"/>
            </a:endParaRPr>
          </a:p>
          <a:p>
            <a:pPr>
              <a:lnSpc>
                <a:spcPct val="150000"/>
              </a:lnSpc>
            </a:pPr>
            <a:r>
              <a:rPr lang="en-US" altLang="zh-CN" sz="1600" dirty="0">
                <a:solidFill>
                  <a:prstClr val="black"/>
                </a:solidFill>
                <a:sym typeface="+mn-ea"/>
              </a:rPr>
              <a:t>                                                                                                                         </a:t>
            </a:r>
            <a:endParaRPr lang="en-US" altLang="zh-CN" sz="1600" dirty="0">
              <a:solidFill>
                <a:prstClr val="black"/>
              </a:solidFill>
              <a:sym typeface="+mn-ea"/>
            </a:endParaRPr>
          </a:p>
        </p:txBody>
      </p:sp>
      <p:sp>
        <p:nvSpPr>
          <p:cNvPr id="27" name="任意多边形 26"/>
          <p:cNvSpPr/>
          <p:nvPr/>
        </p:nvSpPr>
        <p:spPr>
          <a:xfrm flipH="1">
            <a:off x="9554553" y="706755"/>
            <a:ext cx="46418" cy="5652135"/>
          </a:xfrm>
          <a:custGeom>
            <a:avLst/>
            <a:gdLst>
              <a:gd name="connsiteX0" fmla="*/ 0 w 0"/>
              <a:gd name="connsiteY0" fmla="*/ 0 h 5524500"/>
              <a:gd name="connsiteX1" fmla="*/ 0 w 0"/>
              <a:gd name="connsiteY1" fmla="*/ 5524500 h 5524500"/>
            </a:gdLst>
            <a:ahLst/>
            <a:cxnLst>
              <a:cxn ang="0">
                <a:pos x="connsiteX0" y="connsiteY0"/>
              </a:cxn>
              <a:cxn ang="0">
                <a:pos x="connsiteX1" y="connsiteY1"/>
              </a:cxn>
            </a:cxnLst>
            <a:rect l="l" t="t" r="r" b="b"/>
            <a:pathLst>
              <a:path h="5524500">
                <a:moveTo>
                  <a:pt x="0" y="0"/>
                </a:moveTo>
                <a:lnTo>
                  <a:pt x="0" y="552450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矩形 29"/>
          <p:cNvSpPr/>
          <p:nvPr/>
        </p:nvSpPr>
        <p:spPr>
          <a:xfrm>
            <a:off x="5600351" y="5125200"/>
            <a:ext cx="3961665" cy="1200329"/>
          </a:xfrm>
          <a:prstGeom prst="rect">
            <a:avLst/>
          </a:prstGeom>
        </p:spPr>
        <p:txBody>
          <a:bodyPr wrap="square">
            <a:spAutoFit/>
          </a:bodyPr>
          <a:lstStyle/>
          <a:p>
            <a:r>
              <a:rPr lang="zh-CN" altLang="zh-CN" sz="1200" dirty="0" smtClean="0"/>
              <a:t>规划</a:t>
            </a:r>
            <a:r>
              <a:rPr lang="zh-CN" altLang="zh-CN" sz="1200" dirty="0"/>
              <a:t>构成</a:t>
            </a:r>
            <a:r>
              <a:rPr lang="en-US" altLang="zh-CN" sz="1200" dirty="0"/>
              <a:t>“</a:t>
            </a:r>
            <a:r>
              <a:rPr lang="zh-CN" altLang="zh-CN" sz="1200" dirty="0"/>
              <a:t>一横一纵</a:t>
            </a:r>
            <a:r>
              <a:rPr lang="en-US" altLang="zh-CN" sz="1200" dirty="0"/>
              <a:t>”</a:t>
            </a:r>
            <a:r>
              <a:rPr lang="zh-CN" altLang="zh-CN" sz="1200" dirty="0"/>
              <a:t>的主干路体系，东西</a:t>
            </a:r>
            <a:r>
              <a:rPr lang="zh-CN" altLang="zh-CN" sz="1200" dirty="0" smtClean="0"/>
              <a:t>向为</a:t>
            </a:r>
            <a:r>
              <a:rPr lang="zh-CN" altLang="zh-CN" sz="1200" dirty="0"/>
              <a:t>瑶里大道（</a:t>
            </a:r>
            <a:r>
              <a:rPr lang="en-US" altLang="zh-CN" sz="1200" dirty="0"/>
              <a:t>S205</a:t>
            </a:r>
            <a:r>
              <a:rPr lang="zh-CN" altLang="zh-CN" sz="1200" dirty="0"/>
              <a:t>省道），南北向为</a:t>
            </a:r>
            <a:r>
              <a:rPr lang="en-US" altLang="zh-CN" sz="1200" dirty="0"/>
              <a:t>S302</a:t>
            </a:r>
            <a:r>
              <a:rPr lang="zh-CN" altLang="zh-CN" sz="1200" dirty="0"/>
              <a:t>省道</a:t>
            </a:r>
            <a:r>
              <a:rPr lang="zh-CN" altLang="zh-CN" sz="1200" dirty="0" smtClean="0"/>
              <a:t>。规划</a:t>
            </a:r>
            <a:r>
              <a:rPr lang="zh-CN" altLang="zh-CN" sz="1200" dirty="0"/>
              <a:t>镇区</a:t>
            </a:r>
            <a:r>
              <a:rPr lang="zh-CN" altLang="zh-CN" sz="1200" dirty="0" smtClean="0"/>
              <a:t>道路</a:t>
            </a:r>
            <a:r>
              <a:rPr lang="zh-CN" altLang="en-US" sz="1200" dirty="0" smtClean="0"/>
              <a:t>分为</a:t>
            </a:r>
            <a:r>
              <a:rPr lang="zh-CN" altLang="zh-CN" sz="1200" dirty="0" smtClean="0"/>
              <a:t>主干路</a:t>
            </a:r>
            <a:r>
              <a:rPr lang="zh-CN" altLang="zh-CN" sz="1200" dirty="0"/>
              <a:t>、次干路、</a:t>
            </a:r>
            <a:r>
              <a:rPr lang="zh-CN" altLang="zh-CN" sz="1200" dirty="0" smtClean="0"/>
              <a:t>支路</a:t>
            </a:r>
            <a:r>
              <a:rPr lang="zh-CN" altLang="en-US" sz="1200" dirty="0" smtClean="0"/>
              <a:t>三个等级</a:t>
            </a:r>
            <a:r>
              <a:rPr lang="zh-CN" altLang="zh-CN" sz="1200" dirty="0" smtClean="0"/>
              <a:t>。</a:t>
            </a:r>
            <a:endParaRPr lang="zh-CN" altLang="zh-CN" sz="1200" dirty="0"/>
          </a:p>
          <a:p>
            <a:r>
              <a:rPr lang="zh-CN" altLang="zh-CN" sz="1200" b="1" dirty="0"/>
              <a:t>主干路</a:t>
            </a:r>
            <a:r>
              <a:rPr lang="zh-CN" altLang="en-US" sz="1200" b="1" dirty="0"/>
              <a:t>：</a:t>
            </a:r>
            <a:r>
              <a:rPr lang="zh-CN" altLang="zh-CN" sz="1200" dirty="0" smtClean="0"/>
              <a:t>瑶</a:t>
            </a:r>
            <a:r>
              <a:rPr lang="zh-CN" altLang="zh-CN" sz="1200" dirty="0"/>
              <a:t>里大道</a:t>
            </a:r>
            <a:r>
              <a:rPr lang="en-US" altLang="zh-CN" sz="1200" dirty="0"/>
              <a:t>S205</a:t>
            </a:r>
            <a:r>
              <a:rPr lang="zh-CN" altLang="zh-CN" sz="1200" dirty="0"/>
              <a:t>省道、</a:t>
            </a:r>
            <a:r>
              <a:rPr lang="en-US" altLang="zh-CN" sz="1200" dirty="0"/>
              <a:t>S302</a:t>
            </a:r>
            <a:r>
              <a:rPr lang="zh-CN" altLang="zh-CN" sz="1200" dirty="0"/>
              <a:t>省道。</a:t>
            </a:r>
            <a:endParaRPr lang="zh-CN" altLang="zh-CN" sz="1200" dirty="0"/>
          </a:p>
          <a:p>
            <a:r>
              <a:rPr lang="zh-CN" altLang="zh-CN" sz="1200" b="1" dirty="0"/>
              <a:t>次干路</a:t>
            </a:r>
            <a:r>
              <a:rPr lang="zh-CN" altLang="en-US" sz="1200" b="1" dirty="0"/>
              <a:t>：</a:t>
            </a:r>
            <a:r>
              <a:rPr lang="zh-CN" altLang="zh-CN" sz="1200" dirty="0" smtClean="0"/>
              <a:t>长</a:t>
            </a:r>
            <a:r>
              <a:rPr lang="zh-CN" altLang="zh-CN" sz="1200" dirty="0"/>
              <a:t>明路、东西外环路、滨河东路、卧龙路。</a:t>
            </a:r>
            <a:endParaRPr lang="zh-CN" altLang="zh-CN" sz="1200" dirty="0"/>
          </a:p>
          <a:p>
            <a:r>
              <a:rPr lang="zh-CN" altLang="zh-CN" sz="1200" b="1" dirty="0"/>
              <a:t>支路</a:t>
            </a:r>
            <a:r>
              <a:rPr lang="zh-CN" altLang="en-US" sz="1200" b="1" dirty="0"/>
              <a:t>：</a:t>
            </a:r>
            <a:r>
              <a:rPr lang="zh-CN" altLang="zh-CN" sz="1200" dirty="0" smtClean="0"/>
              <a:t>镇</a:t>
            </a:r>
            <a:r>
              <a:rPr lang="zh-CN" altLang="zh-CN" sz="1200" dirty="0"/>
              <a:t>区内连接主次干道的道路</a:t>
            </a:r>
            <a:r>
              <a:rPr lang="zh-CN" altLang="zh-CN" sz="1200" dirty="0" smtClean="0"/>
              <a:t>。</a:t>
            </a:r>
            <a:endParaRPr lang="zh-CN" altLang="en-US" sz="1200" dirty="0"/>
          </a:p>
        </p:txBody>
      </p:sp>
      <p:sp>
        <p:nvSpPr>
          <p:cNvPr id="31" name="矩形 30"/>
          <p:cNvSpPr/>
          <p:nvPr/>
        </p:nvSpPr>
        <p:spPr>
          <a:xfrm>
            <a:off x="5585254" y="733438"/>
            <a:ext cx="3900313" cy="28800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23"/>
          <p:cNvSpPr txBox="1"/>
          <p:nvPr/>
        </p:nvSpPr>
        <p:spPr>
          <a:xfrm>
            <a:off x="6839830" y="738628"/>
            <a:ext cx="1555366" cy="307777"/>
          </a:xfrm>
          <a:prstGeom prst="rect">
            <a:avLst/>
          </a:prstGeom>
          <a:noFill/>
        </p:spPr>
        <p:txBody>
          <a:bodyPr wrap="square" rtlCol="0" anchor="t">
            <a:spAutoFit/>
          </a:bodyPr>
          <a:lstStyle/>
          <a:p>
            <a:r>
              <a:rPr lang="zh-CN" altLang="en-US" sz="1400" b="1" dirty="0" smtClean="0"/>
              <a:t>道路系统规划图</a:t>
            </a:r>
            <a:endParaRPr lang="zh-CN" altLang="en-US" sz="1400" b="1" dirty="0"/>
          </a:p>
        </p:txBody>
      </p:sp>
      <p:sp>
        <p:nvSpPr>
          <p:cNvPr id="33" name="任意多边形 32"/>
          <p:cNvSpPr/>
          <p:nvPr/>
        </p:nvSpPr>
        <p:spPr>
          <a:xfrm flipH="1">
            <a:off x="9554553" y="706755"/>
            <a:ext cx="46418" cy="5652135"/>
          </a:xfrm>
          <a:custGeom>
            <a:avLst/>
            <a:gdLst>
              <a:gd name="connsiteX0" fmla="*/ 0 w 0"/>
              <a:gd name="connsiteY0" fmla="*/ 0 h 5524500"/>
              <a:gd name="connsiteX1" fmla="*/ 0 w 0"/>
              <a:gd name="connsiteY1" fmla="*/ 5524500 h 5524500"/>
            </a:gdLst>
            <a:ahLst/>
            <a:cxnLst>
              <a:cxn ang="0">
                <a:pos x="connsiteX0" y="connsiteY0"/>
              </a:cxn>
              <a:cxn ang="0">
                <a:pos x="connsiteX1" y="connsiteY1"/>
              </a:cxn>
            </a:cxnLst>
            <a:rect l="l" t="t" r="r" b="b"/>
            <a:pathLst>
              <a:path h="5524500">
                <a:moveTo>
                  <a:pt x="0" y="0"/>
                </a:moveTo>
                <a:lnTo>
                  <a:pt x="0" y="552450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5976" y="4855225"/>
            <a:ext cx="5427076" cy="1754326"/>
          </a:xfrm>
          <a:prstGeom prst="rect">
            <a:avLst/>
          </a:prstGeom>
        </p:spPr>
        <p:txBody>
          <a:bodyPr wrap="square">
            <a:spAutoFit/>
          </a:bodyPr>
          <a:lstStyle/>
          <a:p>
            <a:r>
              <a:rPr lang="zh-CN" altLang="zh-CN" sz="1200" dirty="0"/>
              <a:t>城市更新地块居住容积率控制在</a:t>
            </a:r>
            <a:r>
              <a:rPr lang="en-US" altLang="zh-CN" sz="1200" dirty="0"/>
              <a:t>1.2</a:t>
            </a:r>
            <a:r>
              <a:rPr lang="zh-CN" altLang="zh-CN" sz="1200" dirty="0"/>
              <a:t>以内，新增二类城镇住宅用地的容积率控制在</a:t>
            </a:r>
            <a:r>
              <a:rPr lang="en-US" altLang="zh-CN" sz="1200" dirty="0"/>
              <a:t>1.2</a:t>
            </a:r>
            <a:r>
              <a:rPr lang="zh-CN" altLang="zh-CN" sz="1200" dirty="0"/>
              <a:t>以内，农村宅基地容积率控制在</a:t>
            </a:r>
            <a:r>
              <a:rPr lang="en-US" altLang="zh-CN" sz="1200" dirty="0"/>
              <a:t>1.2</a:t>
            </a:r>
            <a:r>
              <a:rPr lang="zh-CN" altLang="zh-CN" sz="1200" dirty="0"/>
              <a:t>以内。</a:t>
            </a:r>
            <a:endParaRPr lang="zh-CN" altLang="zh-CN" sz="1200" dirty="0"/>
          </a:p>
          <a:p>
            <a:r>
              <a:rPr lang="zh-CN" altLang="zh-CN" sz="1200" dirty="0"/>
              <a:t>机关团体用地容积率控制在</a:t>
            </a:r>
            <a:r>
              <a:rPr lang="en-US" altLang="zh-CN" sz="1200" dirty="0"/>
              <a:t>1.5</a:t>
            </a:r>
            <a:r>
              <a:rPr lang="zh-CN" altLang="zh-CN" sz="1200" dirty="0"/>
              <a:t>以内，文化用地容积率控制在</a:t>
            </a:r>
            <a:r>
              <a:rPr lang="en-US" altLang="zh-CN" sz="1200" dirty="0"/>
              <a:t>1.0</a:t>
            </a:r>
            <a:r>
              <a:rPr lang="zh-CN" altLang="zh-CN" sz="1200" dirty="0"/>
              <a:t>以内，中小学用地容积率控制在</a:t>
            </a:r>
            <a:r>
              <a:rPr lang="en-US" altLang="zh-CN" sz="1200" dirty="0"/>
              <a:t>0.8</a:t>
            </a:r>
            <a:r>
              <a:rPr lang="zh-CN" altLang="zh-CN" sz="1200" dirty="0"/>
              <a:t>以内，幼儿园容积率控制在</a:t>
            </a:r>
            <a:r>
              <a:rPr lang="en-US" altLang="zh-CN" sz="1200" dirty="0"/>
              <a:t>0.7</a:t>
            </a:r>
            <a:r>
              <a:rPr lang="zh-CN" altLang="zh-CN" sz="1200" dirty="0"/>
              <a:t>以内，体育用地容积率控制在</a:t>
            </a:r>
            <a:r>
              <a:rPr lang="en-US" altLang="zh-CN" sz="1200" dirty="0"/>
              <a:t>1.0</a:t>
            </a:r>
            <a:r>
              <a:rPr lang="zh-CN" altLang="zh-CN" sz="1200" dirty="0"/>
              <a:t>以内，医疗卫生用地容积率控制在</a:t>
            </a:r>
            <a:r>
              <a:rPr lang="en-US" altLang="zh-CN" sz="1200" dirty="0"/>
              <a:t>1.6</a:t>
            </a:r>
            <a:r>
              <a:rPr lang="zh-CN" altLang="zh-CN" sz="1200" dirty="0"/>
              <a:t>以内。</a:t>
            </a:r>
            <a:endParaRPr lang="zh-CN" altLang="zh-CN" sz="1200" dirty="0"/>
          </a:p>
          <a:p>
            <a:r>
              <a:rPr lang="zh-CN" altLang="zh-CN" sz="1200" dirty="0"/>
              <a:t>除了已经报批及现状已建设的商业用地外，规划新增商业用地容积率控制在</a:t>
            </a:r>
            <a:r>
              <a:rPr lang="en-US" altLang="zh-CN" sz="1200" dirty="0"/>
              <a:t>1.8</a:t>
            </a:r>
            <a:r>
              <a:rPr lang="zh-CN" altLang="zh-CN" sz="1200" dirty="0"/>
              <a:t>以内，公用设施营业网点用地容积率控制在</a:t>
            </a:r>
            <a:r>
              <a:rPr lang="en-US" altLang="zh-CN" sz="1200" dirty="0"/>
              <a:t>0.5</a:t>
            </a:r>
            <a:r>
              <a:rPr lang="zh-CN" altLang="zh-CN" sz="1200" dirty="0"/>
              <a:t>以内。</a:t>
            </a:r>
            <a:endParaRPr lang="zh-CN" altLang="zh-CN" sz="1200" dirty="0"/>
          </a:p>
          <a:p>
            <a:r>
              <a:rPr lang="zh-CN" altLang="zh-CN" sz="1200" dirty="0"/>
              <a:t>排水用地、供电用地、环卫用地、消防用地容积率控制在</a:t>
            </a:r>
            <a:r>
              <a:rPr lang="en-US" altLang="zh-CN" sz="1200" dirty="0"/>
              <a:t>1.0</a:t>
            </a:r>
            <a:r>
              <a:rPr lang="zh-CN" altLang="zh-CN" sz="1200" dirty="0"/>
              <a:t>以内。</a:t>
            </a:r>
            <a:endParaRPr lang="zh-CN" altLang="zh-CN" sz="1200" dirty="0"/>
          </a:p>
          <a:p>
            <a:endParaRPr lang="zh-CN" altLang="zh-CN" sz="1200" dirty="0"/>
          </a:p>
        </p:txBody>
      </p:sp>
      <p:sp>
        <p:nvSpPr>
          <p:cNvPr id="3" name="文本框 2"/>
          <p:cNvSpPr txBox="1"/>
          <p:nvPr/>
        </p:nvSpPr>
        <p:spPr>
          <a:xfrm>
            <a:off x="8679815" y="6311265"/>
            <a:ext cx="3471545" cy="518160"/>
          </a:xfrm>
          <a:prstGeom prst="rect">
            <a:avLst/>
          </a:prstGeom>
          <a:noFill/>
        </p:spPr>
        <p:txBody>
          <a:bodyPr wrap="square" rtlCol="0" anchor="t">
            <a:noAutofit/>
          </a:bodyPr>
          <a:lstStyle/>
          <a:p>
            <a:pPr lvl="0" algn="l">
              <a:lnSpc>
                <a:spcPct val="150000"/>
              </a:lnSpc>
              <a:buClrTx/>
              <a:buSzTx/>
              <a:buFontTx/>
            </a:pPr>
            <a:r>
              <a:rPr lang="zh-CN" altLang="en-US" sz="1400" b="1" dirty="0">
                <a:sym typeface="+mn-ea"/>
              </a:rPr>
              <a:t>浮梁县自然资源和规划局</a:t>
            </a:r>
            <a:r>
              <a:rPr lang="en-US" altLang="zh-CN" sz="1400" b="1" dirty="0">
                <a:sym typeface="+mn-ea"/>
              </a:rPr>
              <a:t>   </a:t>
            </a:r>
            <a:r>
              <a:rPr lang="zh-CN" altLang="en-US" sz="1400" b="1" dirty="0">
                <a:sym typeface="+mn-ea"/>
              </a:rPr>
              <a:t>电话：</a:t>
            </a:r>
            <a:r>
              <a:rPr lang="en-US" altLang="zh-CN" sz="1400" b="1" dirty="0">
                <a:sym typeface="+mn-ea"/>
              </a:rPr>
              <a:t>2626625</a:t>
            </a:r>
            <a:r>
              <a:rPr lang="en-US" altLang="zh-CN" sz="1400" dirty="0">
                <a:sym typeface="+mn-ea"/>
              </a:rPr>
              <a:t> </a:t>
            </a: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grpSp>
        <p:nvGrpSpPr>
          <p:cNvPr id="46" name="组合 45"/>
          <p:cNvGrpSpPr/>
          <p:nvPr/>
        </p:nvGrpSpPr>
        <p:grpSpPr>
          <a:xfrm>
            <a:off x="655650" y="733438"/>
            <a:ext cx="3847527" cy="312967"/>
            <a:chOff x="7253256" y="714501"/>
            <a:chExt cx="2818538" cy="312967"/>
          </a:xfrm>
        </p:grpSpPr>
        <p:sp>
          <p:nvSpPr>
            <p:cNvPr id="47" name="矩形 46"/>
            <p:cNvSpPr/>
            <p:nvPr/>
          </p:nvSpPr>
          <p:spPr>
            <a:xfrm>
              <a:off x="7253256" y="714501"/>
              <a:ext cx="281853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24"/>
            <p:cNvSpPr txBox="1"/>
            <p:nvPr/>
          </p:nvSpPr>
          <p:spPr>
            <a:xfrm>
              <a:off x="7943054" y="719691"/>
              <a:ext cx="1851939" cy="307777"/>
            </a:xfrm>
            <a:prstGeom prst="rect">
              <a:avLst/>
            </a:prstGeom>
            <a:noFill/>
          </p:spPr>
          <p:txBody>
            <a:bodyPr wrap="square" rtlCol="0" anchor="t">
              <a:spAutoFit/>
            </a:bodyPr>
            <a:lstStyle/>
            <a:p>
              <a:r>
                <a:rPr lang="zh-CN" altLang="en-US" sz="1400" b="1" dirty="0" smtClean="0"/>
                <a:t>开发强度控制图</a:t>
              </a:r>
              <a:endParaRPr lang="zh-CN" altLang="en-US" sz="1400" b="1" dirty="0"/>
            </a:p>
          </p:txBody>
        </p:sp>
      </p:grpSp>
      <p:pic>
        <p:nvPicPr>
          <p:cNvPr id="12" name="图片 1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725" y="3977272"/>
            <a:ext cx="999068" cy="1096754"/>
          </a:xfrm>
          <a:prstGeom prst="rect">
            <a:avLst/>
          </a:prstGeom>
        </p:spPr>
      </p:pic>
      <p:pic>
        <p:nvPicPr>
          <p:cNvPr id="17" name="图片 1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8" y="3889682"/>
            <a:ext cx="1010318" cy="951407"/>
          </a:xfrm>
          <a:prstGeom prst="rect">
            <a:avLst/>
          </a:prstGeom>
        </p:spPr>
      </p:pic>
      <p:sp>
        <p:nvSpPr>
          <p:cNvPr id="34" name="文本框 33"/>
          <p:cNvSpPr txBox="1"/>
          <p:nvPr/>
        </p:nvSpPr>
        <p:spPr>
          <a:xfrm>
            <a:off x="2755900" y="248920"/>
            <a:ext cx="6680200" cy="398780"/>
          </a:xfrm>
          <a:prstGeom prst="rect">
            <a:avLst/>
          </a:prstGeom>
          <a:noFill/>
        </p:spPr>
        <p:txBody>
          <a:bodyPr wrap="square" rtlCol="0" anchor="t">
            <a:spAutoFit/>
          </a:bodyPr>
          <a:lstStyle/>
          <a:p>
            <a:r>
              <a:rPr lang="zh-CN" altLang="en-US" sz="2000" b="1" dirty="0" smtClean="0"/>
              <a:t>浮梁县瑶里</a:t>
            </a:r>
            <a:r>
              <a:rPr lang="zh-CN" altLang="en-US" sz="2000" b="1" dirty="0"/>
              <a:t>镇</a:t>
            </a:r>
            <a:r>
              <a:rPr lang="zh-CN" altLang="zh-CN" sz="2000" b="1" dirty="0"/>
              <a:t>城镇开发边界内详细规划</a:t>
            </a:r>
            <a:r>
              <a:rPr lang="zh-CN" altLang="en-US" sz="2000" b="1" dirty="0" smtClean="0"/>
              <a:t>批后公开</a:t>
            </a:r>
            <a:endParaRPr lang="zh-CN" altLang="en-US" sz="2000" b="1" dirty="0"/>
          </a:p>
        </p:txBody>
      </p:sp>
    </p:spTree>
  </p:cSld>
  <p:clrMapOvr>
    <a:masterClrMapping/>
  </p:clrMapOvr>
</p:sld>
</file>

<file path=ppt/theme/theme1.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2622</Words>
  <Application>WPS 演示</Application>
  <PresentationFormat>宽屏</PresentationFormat>
  <Paragraphs>49</Paragraphs>
  <Slides>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Arial</vt:lpstr>
      <vt:lpstr>宋体</vt:lpstr>
      <vt:lpstr>Wingdings</vt:lpstr>
      <vt:lpstr>Calibri</vt:lpstr>
      <vt:lpstr>微软雅黑</vt:lpstr>
      <vt:lpstr>Arial Unicode MS</vt:lpstr>
      <vt:lpstr>1_WPS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cp:lastModifiedBy>
  <cp:revision>98</cp:revision>
  <dcterms:created xsi:type="dcterms:W3CDTF">2023-08-09T12:44:00Z</dcterms:created>
  <dcterms:modified xsi:type="dcterms:W3CDTF">2026-01-09T01:23:10Z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30BAFC5202E2431DA211264565428EB2_13</vt:lpwstr>
  </property>
  <property fmtid="{D5CDD505-2E9C-101B-9397-08002B2CF9AE}" pid="3" name="KSOProductBuildVer">
    <vt:lpwstr>2052-11.8.2.8959</vt:lpwstr>
  </property>
</Properties>
</file>