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9" r:id="rId3"/>
    <p:sldId id="258" r:id="rId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776" autoAdjust="0"/>
  </p:normalViewPr>
  <p:slideViewPr>
    <p:cSldViewPr snapToGrid="0">
      <p:cViewPr varScale="1">
        <p:scale>
          <a:sx n="88" d="100"/>
          <a:sy n="88" d="100"/>
        </p:scale>
        <p:origin x="45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屏幕剪辑"/>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21864" y="720252"/>
            <a:ext cx="5300921" cy="5636221"/>
          </a:xfrm>
          <a:prstGeom prst="rect">
            <a:avLst/>
          </a:prstGeom>
        </p:spPr>
      </p:pic>
      <p:pic>
        <p:nvPicPr>
          <p:cNvPr id="18" name="图片 17"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45" y="3588377"/>
            <a:ext cx="2020207" cy="2879164"/>
          </a:xfrm>
          <a:prstGeom prst="rect">
            <a:avLst/>
          </a:prstGeom>
        </p:spPr>
      </p:pic>
      <p:pic>
        <p:nvPicPr>
          <p:cNvPr id="16" name="图片 1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14" y="767718"/>
            <a:ext cx="2206792" cy="2907302"/>
          </a:xfrm>
          <a:prstGeom prst="rect">
            <a:avLst/>
          </a:prstGeom>
        </p:spPr>
      </p:pic>
      <p:pic>
        <p:nvPicPr>
          <p:cNvPr id="19" name="图片 18"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053" y="3614057"/>
            <a:ext cx="1960361" cy="2802488"/>
          </a:xfrm>
          <a:prstGeom prst="rect">
            <a:avLst/>
          </a:prstGeom>
        </p:spPr>
      </p:pic>
      <p:sp>
        <p:nvSpPr>
          <p:cNvPr id="4" name="矩形 3"/>
          <p:cNvSpPr/>
          <p:nvPr/>
        </p:nvSpPr>
        <p:spPr>
          <a:xfrm>
            <a:off x="41275" y="159385"/>
            <a:ext cx="12081510" cy="54737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nvSpPr>
        <p:spPr>
          <a:xfrm>
            <a:off x="69850" y="6358890"/>
            <a:ext cx="12081510" cy="42291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2757170" y="6295390"/>
            <a:ext cx="1042035" cy="518160"/>
          </a:xfrm>
          <a:prstGeom prst="rect">
            <a:avLst/>
          </a:prstGeom>
          <a:noFill/>
        </p:spPr>
        <p:txBody>
          <a:bodyPr wrap="square" rtlCol="0" anchor="t">
            <a:noAutofit/>
          </a:bodyPr>
          <a:lstStyle/>
          <a:p>
            <a:pPr lvl="0" algn="l">
              <a:lnSpc>
                <a:spcPct val="150000"/>
              </a:lnSpc>
              <a:buClrTx/>
              <a:buSzTx/>
              <a:buFontTx/>
            </a:pPr>
            <a:r>
              <a:rPr lang="en-US" altLang="zh-CN" sz="1600">
                <a:sym typeface="+mn-ea"/>
              </a:rPr>
              <a:t>                                                                                                         </a:t>
            </a:r>
            <a:endParaRPr lang="en-US" altLang="zh-CN" sz="1600">
              <a:sym typeface="+mn-ea"/>
            </a:endParaRPr>
          </a:p>
        </p:txBody>
      </p:sp>
      <p:sp>
        <p:nvSpPr>
          <p:cNvPr id="9" name="文本框 8"/>
          <p:cNvSpPr txBox="1"/>
          <p:nvPr/>
        </p:nvSpPr>
        <p:spPr>
          <a:xfrm>
            <a:off x="8536940" y="6320790"/>
            <a:ext cx="3632200" cy="518160"/>
          </a:xfrm>
          <a:prstGeom prst="rect">
            <a:avLst/>
          </a:prstGeom>
          <a:noFill/>
        </p:spPr>
        <p:txBody>
          <a:bodyPr wrap="square" rtlCol="0" anchor="t">
            <a:noAutofit/>
          </a:bodyPr>
          <a:lstStyle/>
          <a:p>
            <a:pPr lvl="0" algn="l">
              <a:lnSpc>
                <a:spcPct val="150000"/>
              </a:lnSpc>
              <a:buClrTx/>
              <a:buSzTx/>
              <a:buFontTx/>
            </a:pP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sp>
        <p:nvSpPr>
          <p:cNvPr id="10" name="文本框 9"/>
          <p:cNvSpPr txBox="1"/>
          <p:nvPr/>
        </p:nvSpPr>
        <p:spPr>
          <a:xfrm>
            <a:off x="2755900" y="248920"/>
            <a:ext cx="6680200" cy="400110"/>
          </a:xfrm>
          <a:prstGeom prst="rect">
            <a:avLst/>
          </a:prstGeom>
          <a:noFill/>
        </p:spPr>
        <p:txBody>
          <a:bodyPr wrap="square" rtlCol="0" anchor="t">
            <a:spAutoFit/>
          </a:bodyPr>
          <a:lstStyle/>
          <a:p>
            <a:r>
              <a:rPr lang="zh-CN" altLang="en-US" sz="2000" b="1" dirty="0" smtClean="0"/>
              <a:t>浮梁县瑶里镇国土空间总体规划（</a:t>
            </a:r>
            <a:r>
              <a:rPr lang="en-US" altLang="zh-CN" sz="2000" b="1" dirty="0" smtClean="0"/>
              <a:t>2021-2035</a:t>
            </a:r>
            <a:r>
              <a:rPr lang="zh-CN" altLang="en-US" sz="2000" b="1" dirty="0" smtClean="0"/>
              <a:t>年）批后公开</a:t>
            </a:r>
            <a:endParaRPr lang="zh-CN" altLang="en-US" sz="2000" b="1" dirty="0"/>
          </a:p>
        </p:txBody>
      </p:sp>
      <p:sp>
        <p:nvSpPr>
          <p:cNvPr id="11" name="文本框 10"/>
          <p:cNvSpPr txBox="1"/>
          <p:nvPr/>
        </p:nvSpPr>
        <p:spPr>
          <a:xfrm>
            <a:off x="4291107" y="2355960"/>
            <a:ext cx="2480064" cy="3226233"/>
          </a:xfrm>
          <a:prstGeom prst="rect">
            <a:avLst/>
          </a:prstGeom>
          <a:noFill/>
        </p:spPr>
        <p:txBody>
          <a:bodyPr wrap="square" rtlCol="0" anchor="t">
            <a:noAutofit/>
          </a:bodyPr>
          <a:lstStyle/>
          <a:p>
            <a:pPr indent="431800" fontAlgn="auto">
              <a:lnSpc>
                <a:spcPts val="2000"/>
              </a:lnSpc>
            </a:pPr>
            <a:r>
              <a:rPr lang="zh-CN" altLang="en-US" sz="1200" b="1" dirty="0" smtClean="0"/>
              <a:t>规划</a:t>
            </a:r>
            <a:r>
              <a:rPr lang="zh-CN" altLang="en-US" sz="1200" b="1" dirty="0"/>
              <a:t>范围</a:t>
            </a:r>
            <a:r>
              <a:rPr lang="zh-CN" altLang="en-US" sz="1200" dirty="0" smtClean="0"/>
              <a:t>：</a:t>
            </a:r>
            <a:r>
              <a:rPr lang="zh-CN" altLang="zh-CN" sz="1200" dirty="0" smtClean="0"/>
              <a:t>规划</a:t>
            </a:r>
            <a:r>
              <a:rPr lang="zh-CN" altLang="zh-CN" sz="1200" dirty="0"/>
              <a:t>范围为瑶里镇行政辖区范围内的全部国土空间，全域国土面积为</a:t>
            </a:r>
            <a:r>
              <a:rPr lang="en-US" altLang="zh-CN" sz="1200" dirty="0"/>
              <a:t>199.55</a:t>
            </a:r>
            <a:r>
              <a:rPr lang="zh-CN" altLang="zh-CN" sz="1200" dirty="0"/>
              <a:t>平方公里（“三调</a:t>
            </a:r>
            <a:r>
              <a:rPr lang="en-US" altLang="zh-CN" sz="1200" dirty="0"/>
              <a:t>”</a:t>
            </a:r>
            <a:r>
              <a:rPr lang="zh-CN" altLang="zh-CN" sz="1200" dirty="0"/>
              <a:t>数据）</a:t>
            </a:r>
            <a:r>
              <a:rPr lang="zh-CN" altLang="zh-CN" sz="1200" dirty="0" smtClean="0"/>
              <a:t>。</a:t>
            </a:r>
            <a:r>
              <a:rPr lang="zh-CN" altLang="en-US" sz="1200" dirty="0" smtClean="0"/>
              <a:t>其中</a:t>
            </a:r>
            <a:r>
              <a:rPr lang="zh-CN" altLang="zh-CN" sz="1200" dirty="0" smtClean="0"/>
              <a:t>镇</a:t>
            </a:r>
            <a:r>
              <a:rPr lang="zh-CN" altLang="zh-CN" sz="1200" dirty="0"/>
              <a:t>区层次：东西外环路内以景瑶公路两侧山顶为界的区域范围，主要涉及瑶里居委会、瑶里村及寺前村，镇区</a:t>
            </a:r>
            <a:r>
              <a:rPr lang="zh-CN" altLang="zh-CN" sz="1200" dirty="0" smtClean="0"/>
              <a:t>范围国土</a:t>
            </a:r>
            <a:r>
              <a:rPr lang="zh-CN" altLang="zh-CN" sz="1200" dirty="0"/>
              <a:t>面积为</a:t>
            </a:r>
            <a:r>
              <a:rPr lang="en-US" altLang="zh-CN" sz="1200" dirty="0"/>
              <a:t>238.86</a:t>
            </a:r>
            <a:r>
              <a:rPr lang="zh-CN" altLang="zh-CN" sz="1200" dirty="0"/>
              <a:t>公顷，</a:t>
            </a:r>
            <a:r>
              <a:rPr lang="zh-CN" altLang="zh-CN" sz="1200" dirty="0" smtClean="0"/>
              <a:t>其中</a:t>
            </a:r>
            <a:r>
              <a:rPr lang="zh-CN" altLang="zh-CN" sz="1200" dirty="0"/>
              <a:t>镇区范围</a:t>
            </a:r>
            <a:r>
              <a:rPr lang="zh-CN" altLang="zh-CN" sz="1200" dirty="0" smtClean="0"/>
              <a:t>内</a:t>
            </a:r>
            <a:r>
              <a:rPr lang="zh-CN" altLang="en-US" sz="1200" dirty="0" smtClean="0"/>
              <a:t>的</a:t>
            </a:r>
            <a:r>
              <a:rPr lang="zh-CN" altLang="zh-CN" sz="1200" dirty="0" smtClean="0"/>
              <a:t>城镇</a:t>
            </a:r>
            <a:r>
              <a:rPr lang="zh-CN" altLang="zh-CN" sz="1200" dirty="0"/>
              <a:t>开发</a:t>
            </a:r>
            <a:r>
              <a:rPr lang="zh-CN" altLang="zh-CN" sz="1200" dirty="0" smtClean="0"/>
              <a:t>边界</a:t>
            </a:r>
            <a:r>
              <a:rPr lang="en-US" altLang="zh-CN" sz="1200" dirty="0" smtClean="0"/>
              <a:t>49</a:t>
            </a:r>
            <a:r>
              <a:rPr lang="zh-CN" altLang="zh-CN" sz="1200" dirty="0" smtClean="0"/>
              <a:t>公顷。</a:t>
            </a:r>
            <a:r>
              <a:rPr lang="en-US" altLang="zh-CN" sz="1200" dirty="0" smtClean="0"/>
              <a:t>           </a:t>
            </a:r>
            <a:endParaRPr lang="en-US" altLang="zh-CN" sz="1200" dirty="0"/>
          </a:p>
          <a:p>
            <a:pPr indent="431800">
              <a:lnSpc>
                <a:spcPts val="2000"/>
              </a:lnSpc>
            </a:pPr>
            <a:r>
              <a:rPr lang="zh-CN" altLang="en-US" sz="1200" b="1" dirty="0" smtClean="0"/>
              <a:t>总体定位：</a:t>
            </a:r>
            <a:r>
              <a:rPr lang="zh-CN" altLang="zh-CN" sz="1200" dirty="0"/>
              <a:t>以手工瓷业遗存为特色的世界文化遗产保护地、以旅游业为主导</a:t>
            </a:r>
            <a:r>
              <a:rPr lang="zh-CN" altLang="zh-CN" sz="1200" dirty="0" smtClean="0"/>
              <a:t>的</a:t>
            </a:r>
            <a:r>
              <a:rPr lang="zh-CN" altLang="en-US" sz="1200" dirty="0" smtClean="0"/>
              <a:t>中国</a:t>
            </a:r>
            <a:r>
              <a:rPr lang="zh-CN" altLang="zh-CN" sz="1200" dirty="0" smtClean="0"/>
              <a:t>历史</a:t>
            </a:r>
            <a:r>
              <a:rPr lang="zh-CN" altLang="zh-CN" sz="1200" dirty="0"/>
              <a:t>文化名镇</a:t>
            </a:r>
            <a:r>
              <a:rPr lang="zh-CN" altLang="zh-CN" sz="1200" dirty="0" smtClean="0"/>
              <a:t>。</a:t>
            </a:r>
            <a:endParaRPr lang="en-US" altLang="zh-CN" sz="1200" dirty="0" smtClean="0"/>
          </a:p>
          <a:p>
            <a:pPr indent="360045" fontAlgn="auto"/>
            <a:endParaRPr lang="en-US" altLang="zh-CN" sz="1200" dirty="0"/>
          </a:p>
          <a:p>
            <a:pPr indent="360045"/>
            <a:r>
              <a:rPr lang="en-US" altLang="zh-CN" sz="1200" dirty="0" smtClean="0"/>
              <a:t>                 </a:t>
            </a:r>
            <a:endParaRPr lang="en-US" altLang="zh-CN" sz="1200" dirty="0"/>
          </a:p>
          <a:p>
            <a:pPr indent="0" fontAlgn="auto"/>
            <a:r>
              <a:rPr lang="en-US" altLang="zh-CN" sz="1200" dirty="0"/>
              <a:t>                                                     </a:t>
            </a:r>
            <a:endParaRPr lang="zh-CN" altLang="en-US" sz="1200" dirty="0"/>
          </a:p>
        </p:txBody>
      </p:sp>
      <p:sp>
        <p:nvSpPr>
          <p:cNvPr id="14" name="矩形 13"/>
          <p:cNvSpPr/>
          <p:nvPr/>
        </p:nvSpPr>
        <p:spPr>
          <a:xfrm>
            <a:off x="8487131" y="799644"/>
            <a:ext cx="2485669" cy="297399"/>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487131" y="779610"/>
            <a:ext cx="2703381" cy="307777"/>
          </a:xfrm>
          <a:prstGeom prst="rect">
            <a:avLst/>
          </a:prstGeom>
          <a:noFill/>
        </p:spPr>
        <p:txBody>
          <a:bodyPr wrap="square" rtlCol="0" anchor="t">
            <a:spAutoFit/>
          </a:bodyPr>
          <a:lstStyle/>
          <a:p>
            <a:r>
              <a:rPr lang="zh-CN" altLang="en-US" sz="1400" b="1" dirty="0" smtClean="0"/>
              <a:t>镇域国土空间用地布局规划图</a:t>
            </a:r>
            <a:endParaRPr lang="zh-CN" altLang="en-US" sz="1400" b="1" dirty="0"/>
          </a:p>
        </p:txBody>
      </p:sp>
      <p:sp>
        <p:nvSpPr>
          <p:cNvPr id="2" name="文本框 1"/>
          <p:cNvSpPr txBox="1"/>
          <p:nvPr/>
        </p:nvSpPr>
        <p:spPr>
          <a:xfrm>
            <a:off x="8537575" y="6320790"/>
            <a:ext cx="3631565" cy="518160"/>
          </a:xfrm>
          <a:prstGeom prst="rect">
            <a:avLst/>
          </a:prstGeom>
          <a:noFill/>
        </p:spPr>
        <p:txBody>
          <a:bodyPr wrap="square" rtlCol="0" anchor="t">
            <a:noAutofit/>
          </a:bodyPr>
          <a:lstStyle/>
          <a:p>
            <a:pPr lvl="0" algn="l">
              <a:lnSpc>
                <a:spcPct val="150000"/>
              </a:lnSpc>
              <a:buClrTx/>
              <a:buSzTx/>
              <a:buFontTx/>
            </a:pPr>
            <a:r>
              <a:rPr lang="zh-CN" altLang="en-US" sz="1400" b="1" dirty="0">
                <a:sym typeface="+mn-ea"/>
              </a:rPr>
              <a:t>浮梁县自然资源和规划局</a:t>
            </a:r>
            <a:r>
              <a:rPr lang="en-US" altLang="zh-CN" sz="1600" b="1" dirty="0">
                <a:sym typeface="+mn-ea"/>
              </a:rPr>
              <a:t>   </a:t>
            </a:r>
            <a:r>
              <a:rPr lang="zh-CN" altLang="en-US" sz="1400" b="1" dirty="0">
                <a:sym typeface="+mn-ea"/>
              </a:rPr>
              <a:t>电话</a:t>
            </a:r>
            <a:r>
              <a:rPr lang="zh-CN" altLang="en-US" sz="1600" b="1" dirty="0">
                <a:sym typeface="+mn-ea"/>
              </a:rPr>
              <a:t>：</a:t>
            </a:r>
            <a:r>
              <a:rPr lang="en-US" altLang="zh-CN" sz="1600" b="1" dirty="0">
                <a:sym typeface="+mn-ea"/>
              </a:rPr>
              <a:t>2626625</a:t>
            </a: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pic>
        <p:nvPicPr>
          <p:cNvPr id="13" name="图片 12"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9738" y="5442857"/>
            <a:ext cx="3052628" cy="890633"/>
          </a:xfrm>
          <a:prstGeom prst="rect">
            <a:avLst/>
          </a:prstGeom>
        </p:spPr>
      </p:pic>
      <p:pic>
        <p:nvPicPr>
          <p:cNvPr id="17" name="图片 16"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0746" y="976630"/>
            <a:ext cx="1924203" cy="2769849"/>
          </a:xfrm>
          <a:prstGeom prst="rect">
            <a:avLst/>
          </a:prstGeom>
        </p:spPr>
      </p:pic>
      <p:sp>
        <p:nvSpPr>
          <p:cNvPr id="20" name="矩形 19"/>
          <p:cNvSpPr/>
          <p:nvPr/>
        </p:nvSpPr>
        <p:spPr>
          <a:xfrm>
            <a:off x="69850" y="737597"/>
            <a:ext cx="4438108" cy="297180"/>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396318" y="742253"/>
            <a:ext cx="2205951" cy="306705"/>
          </a:xfrm>
          <a:prstGeom prst="rect">
            <a:avLst/>
          </a:prstGeom>
          <a:noFill/>
        </p:spPr>
        <p:txBody>
          <a:bodyPr wrap="square" rtlCol="0" anchor="t">
            <a:spAutoFit/>
          </a:bodyPr>
          <a:lstStyle/>
          <a:p>
            <a:r>
              <a:rPr lang="zh-CN" altLang="en-US" sz="1400" b="1" dirty="0" smtClean="0"/>
              <a:t>总规及详规批复文件</a:t>
            </a:r>
            <a:endParaRPr lang="zh-CN" altLang="en-US" sz="14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屏幕剪辑"/>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40361" y="1060220"/>
            <a:ext cx="2875702" cy="3054344"/>
          </a:xfrm>
          <a:prstGeom prst="rect">
            <a:avLst/>
          </a:prstGeom>
        </p:spPr>
      </p:pic>
      <p:grpSp>
        <p:nvGrpSpPr>
          <p:cNvPr id="2" name="组合 1"/>
          <p:cNvGrpSpPr/>
          <p:nvPr/>
        </p:nvGrpSpPr>
        <p:grpSpPr>
          <a:xfrm>
            <a:off x="9600970" y="738628"/>
            <a:ext cx="2591030" cy="3642871"/>
            <a:chOff x="9600970" y="738628"/>
            <a:chExt cx="2591030" cy="3642871"/>
          </a:xfrm>
        </p:grpSpPr>
        <p:sp>
          <p:nvSpPr>
            <p:cNvPr id="38" name="矩形 37"/>
            <p:cNvSpPr/>
            <p:nvPr/>
          </p:nvSpPr>
          <p:spPr>
            <a:xfrm>
              <a:off x="9600971" y="738628"/>
              <a:ext cx="2591029" cy="1081705"/>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600971" y="2132856"/>
              <a:ext cx="2591029" cy="476994"/>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600970" y="2641675"/>
              <a:ext cx="2591029" cy="513482"/>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9600970" y="3177456"/>
              <a:ext cx="2591029" cy="1204043"/>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600971" y="1844824"/>
              <a:ext cx="2591029" cy="260200"/>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41274" y="159385"/>
            <a:ext cx="12150725" cy="54737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nvSpPr>
        <p:spPr>
          <a:xfrm>
            <a:off x="69850" y="6358890"/>
            <a:ext cx="12081510" cy="42291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矩形 5"/>
          <p:cNvSpPr/>
          <p:nvPr/>
        </p:nvSpPr>
        <p:spPr>
          <a:xfrm>
            <a:off x="69850" y="6358890"/>
            <a:ext cx="12081510" cy="42291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0" y="6295390"/>
            <a:ext cx="1384935" cy="518160"/>
          </a:xfrm>
          <a:prstGeom prst="rect">
            <a:avLst/>
          </a:prstGeom>
          <a:noFill/>
        </p:spPr>
        <p:txBody>
          <a:bodyPr wrap="square" rtlCol="0" anchor="t">
            <a:noAutofit/>
          </a:bodyPr>
          <a:lstStyle/>
          <a:p>
            <a:pPr indent="0" fontAlgn="auto">
              <a:lnSpc>
                <a:spcPct val="150000"/>
              </a:lnSpc>
            </a:pPr>
            <a:r>
              <a:rPr lang="en-US" altLang="zh-CN" sz="1600"/>
              <a:t>   </a:t>
            </a:r>
            <a:r>
              <a:rPr lang="en-US" altLang="zh-CN" sz="1600" b="1"/>
              <a:t> </a:t>
            </a:r>
            <a:r>
              <a:rPr lang="en-US" altLang="zh-CN" sz="1200"/>
              <a:t>                                                                                                                                       </a:t>
            </a:r>
            <a:endParaRPr lang="zh-CN" altLang="en-US" sz="1200"/>
          </a:p>
          <a:p>
            <a:pPr indent="0" algn="ctr" fontAlgn="auto">
              <a:lnSpc>
                <a:spcPct val="150000"/>
              </a:lnSpc>
            </a:pPr>
            <a:r>
              <a:rPr lang="en-US" altLang="zh-CN" sz="1200"/>
              <a:t>                                                                                                                         </a:t>
            </a:r>
            <a:endParaRPr lang="zh-CN" altLang="en-US" sz="1200"/>
          </a:p>
        </p:txBody>
      </p:sp>
      <p:sp>
        <p:nvSpPr>
          <p:cNvPr id="8" name="文本框 7"/>
          <p:cNvSpPr txBox="1"/>
          <p:nvPr/>
        </p:nvSpPr>
        <p:spPr>
          <a:xfrm>
            <a:off x="2757170" y="6295390"/>
            <a:ext cx="1042035" cy="518160"/>
          </a:xfrm>
          <a:prstGeom prst="rect">
            <a:avLst/>
          </a:prstGeom>
          <a:noFill/>
        </p:spPr>
        <p:txBody>
          <a:bodyPr wrap="square" rtlCol="0" anchor="t">
            <a:noAutofit/>
          </a:bodyPr>
          <a:lstStyle/>
          <a:p>
            <a:pPr lvl="0" algn="l">
              <a:lnSpc>
                <a:spcPct val="150000"/>
              </a:lnSpc>
              <a:buClrTx/>
              <a:buSzTx/>
              <a:buFontTx/>
            </a:pP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sp>
        <p:nvSpPr>
          <p:cNvPr id="9" name="文本框 8"/>
          <p:cNvSpPr txBox="1"/>
          <p:nvPr/>
        </p:nvSpPr>
        <p:spPr>
          <a:xfrm>
            <a:off x="6029325" y="6308090"/>
            <a:ext cx="1042035" cy="518160"/>
          </a:xfrm>
          <a:prstGeom prst="rect">
            <a:avLst/>
          </a:prstGeom>
          <a:noFill/>
        </p:spPr>
        <p:txBody>
          <a:bodyPr wrap="square" rtlCol="0" anchor="t">
            <a:noAutofit/>
          </a:bodyPr>
          <a:lstStyle/>
          <a:p>
            <a:pPr lvl="0" algn="l">
              <a:lnSpc>
                <a:spcPct val="150000"/>
              </a:lnSpc>
              <a:buClrTx/>
              <a:buSzTx/>
              <a:buFontTx/>
            </a:pPr>
            <a:r>
              <a:rPr lang="en-US" altLang="zh-CN" sz="1600">
                <a:sym typeface="+mn-ea"/>
              </a:rPr>
              <a:t>                                                                                                                                            </a:t>
            </a:r>
            <a:endParaRPr lang="en-US" altLang="zh-CN" sz="1600">
              <a:sym typeface="+mn-ea"/>
            </a:endParaRPr>
          </a:p>
          <a:p>
            <a:pPr lvl="0" algn="l">
              <a:lnSpc>
                <a:spcPct val="150000"/>
              </a:lnSpc>
              <a:buClrTx/>
              <a:buSzTx/>
              <a:buFontTx/>
            </a:pPr>
            <a:r>
              <a:rPr lang="en-US" altLang="zh-CN" sz="1600">
                <a:sym typeface="+mn-ea"/>
              </a:rPr>
              <a:t>                                                                                                                         </a:t>
            </a:r>
            <a:endParaRPr lang="en-US" altLang="zh-CN" sz="1600">
              <a:sym typeface="+mn-ea"/>
            </a:endParaRPr>
          </a:p>
        </p:txBody>
      </p:sp>
      <p:sp>
        <p:nvSpPr>
          <p:cNvPr id="10" name="文本框 9"/>
          <p:cNvSpPr txBox="1"/>
          <p:nvPr/>
        </p:nvSpPr>
        <p:spPr>
          <a:xfrm>
            <a:off x="8536940" y="6320790"/>
            <a:ext cx="3632200" cy="518160"/>
          </a:xfrm>
          <a:prstGeom prst="rect">
            <a:avLst/>
          </a:prstGeom>
          <a:noFill/>
        </p:spPr>
        <p:txBody>
          <a:bodyPr wrap="square" rtlCol="0" anchor="t">
            <a:noAutofit/>
          </a:bodyPr>
          <a:lstStyle/>
          <a:p>
            <a:pPr lvl="0" algn="l">
              <a:lnSpc>
                <a:spcPct val="150000"/>
              </a:lnSpc>
              <a:buClrTx/>
              <a:buSzTx/>
              <a:buFontTx/>
            </a:pP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grpSp>
        <p:nvGrpSpPr>
          <p:cNvPr id="12" name="组合 11"/>
          <p:cNvGrpSpPr/>
          <p:nvPr/>
        </p:nvGrpSpPr>
        <p:grpSpPr>
          <a:xfrm>
            <a:off x="289958" y="738629"/>
            <a:ext cx="3008703" cy="307777"/>
            <a:chOff x="38099" y="738628"/>
            <a:chExt cx="3240088" cy="354355"/>
          </a:xfrm>
        </p:grpSpPr>
        <p:sp>
          <p:nvSpPr>
            <p:cNvPr id="22" name="矩形 21"/>
            <p:cNvSpPr/>
            <p:nvPr/>
          </p:nvSpPr>
          <p:spPr>
            <a:xfrm>
              <a:off x="38099" y="738628"/>
              <a:ext cx="3240088" cy="297399"/>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57897" y="738628"/>
              <a:ext cx="2604589" cy="354355"/>
            </a:xfrm>
            <a:prstGeom prst="rect">
              <a:avLst/>
            </a:prstGeom>
            <a:noFill/>
          </p:spPr>
          <p:txBody>
            <a:bodyPr wrap="square" rtlCol="0" anchor="t">
              <a:spAutoFit/>
            </a:bodyPr>
            <a:lstStyle/>
            <a:p>
              <a:r>
                <a:rPr lang="zh-CN" altLang="en-US" sz="1400" b="1" dirty="0"/>
                <a:t>镇</a:t>
              </a:r>
              <a:r>
                <a:rPr lang="zh-CN" altLang="en-US" sz="1400" b="1" dirty="0" smtClean="0"/>
                <a:t>域国土空间总体格局规划</a:t>
              </a:r>
              <a:endParaRPr lang="zh-CN" altLang="en-US" sz="1400" b="1" dirty="0"/>
            </a:p>
          </p:txBody>
        </p:sp>
      </p:grpSp>
      <p:sp>
        <p:nvSpPr>
          <p:cNvPr id="27" name="任意多边形 26"/>
          <p:cNvSpPr/>
          <p:nvPr/>
        </p:nvSpPr>
        <p:spPr>
          <a:xfrm flipH="1">
            <a:off x="9554553" y="706755"/>
            <a:ext cx="46418" cy="5652135"/>
          </a:xfrm>
          <a:custGeom>
            <a:avLst/>
            <a:gdLst>
              <a:gd name="connsiteX0" fmla="*/ 0 w 0"/>
              <a:gd name="connsiteY0" fmla="*/ 0 h 5524500"/>
              <a:gd name="connsiteX1" fmla="*/ 0 w 0"/>
              <a:gd name="connsiteY1" fmla="*/ 5524500 h 5524500"/>
            </a:gdLst>
            <a:ahLst/>
            <a:cxnLst>
              <a:cxn ang="0">
                <a:pos x="connsiteX0" y="connsiteY0"/>
              </a:cxn>
              <a:cxn ang="0">
                <a:pos x="connsiteX1" y="connsiteY1"/>
              </a:cxn>
            </a:cxnLst>
            <a:rect l="l" t="t" r="r" b="b"/>
            <a:pathLst>
              <a:path h="5524500">
                <a:moveTo>
                  <a:pt x="0" y="0"/>
                </a:moveTo>
                <a:lnTo>
                  <a:pt x="0" y="552450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3814" y="4310327"/>
            <a:ext cx="3552532" cy="2123658"/>
          </a:xfrm>
          <a:prstGeom prst="rect">
            <a:avLst/>
          </a:prstGeom>
        </p:spPr>
        <p:txBody>
          <a:bodyPr wrap="square">
            <a:spAutoFit/>
          </a:bodyPr>
          <a:lstStyle/>
          <a:p>
            <a:r>
              <a:rPr lang="zh-CN" altLang="zh-CN" sz="1200" b="1" dirty="0" smtClean="0"/>
              <a:t>“一核”</a:t>
            </a:r>
            <a:r>
              <a:rPr lang="zh-CN" altLang="zh-CN" sz="1200" dirty="0"/>
              <a:t>指以东河两岸规划建成区为主体的集镇区，带动全域空间发展的核心。</a:t>
            </a:r>
            <a:endParaRPr lang="zh-CN" altLang="zh-CN" sz="1200" dirty="0"/>
          </a:p>
          <a:p>
            <a:r>
              <a:rPr lang="zh-CN" altLang="zh-CN" sz="1200" b="1" dirty="0"/>
              <a:t>“两带”</a:t>
            </a:r>
            <a:r>
              <a:rPr lang="zh-CN" altLang="zh-CN" sz="1200" dirty="0"/>
              <a:t>指强化沿东西向景瑶公路（</a:t>
            </a:r>
            <a:r>
              <a:rPr lang="en-US" altLang="zh-CN" sz="1200" dirty="0"/>
              <a:t>S205</a:t>
            </a:r>
            <a:r>
              <a:rPr lang="zh-CN" altLang="zh-CN" sz="1200" dirty="0"/>
              <a:t>）、南北向的</a:t>
            </a:r>
            <a:r>
              <a:rPr lang="en-US" altLang="zh-CN" sz="1200" dirty="0"/>
              <a:t>S302</a:t>
            </a:r>
            <a:r>
              <a:rPr lang="zh-CN" altLang="zh-CN" sz="1200" dirty="0"/>
              <a:t>两条城镇空间发展轴线，沿线组织主要村庄、产业发展空间，强化要素集聚能力和重大基础设施保障能力，提升国土空间高质量发展水平。</a:t>
            </a:r>
            <a:endParaRPr lang="zh-CN" altLang="zh-CN" sz="1200" dirty="0"/>
          </a:p>
          <a:p>
            <a:r>
              <a:rPr lang="zh-CN" altLang="zh-CN" sz="1200" b="1" dirty="0"/>
              <a:t>“两屏”</a:t>
            </a:r>
            <a:r>
              <a:rPr lang="zh-CN" altLang="zh-CN" sz="1200" dirty="0"/>
              <a:t>指以黄牛信省级森林公园为主体的西部生态屏障以及镇域东部以高岭</a:t>
            </a:r>
            <a:r>
              <a:rPr lang="en-US" altLang="zh-CN" sz="1200" dirty="0"/>
              <a:t>-</a:t>
            </a:r>
            <a:r>
              <a:rPr lang="zh-CN" altLang="zh-CN" sz="1200" dirty="0"/>
              <a:t>瑶里国家级风景名胜区为核心的生态屏障</a:t>
            </a:r>
            <a:endParaRPr lang="zh-CN" altLang="zh-CN" sz="1200" dirty="0"/>
          </a:p>
          <a:p>
            <a:r>
              <a:rPr lang="zh-CN" altLang="zh-CN" sz="1200" b="1" dirty="0"/>
              <a:t>“两区</a:t>
            </a:r>
            <a:r>
              <a:rPr lang="en-US" altLang="zh-CN" sz="1200" b="1" dirty="0"/>
              <a:t>”</a:t>
            </a:r>
            <a:r>
              <a:rPr lang="zh-CN" altLang="zh-CN" sz="1200" dirty="0"/>
              <a:t>指西南部农产品主产区以及东南部山林生态保育区</a:t>
            </a:r>
            <a:r>
              <a:rPr lang="zh-CN" altLang="zh-CN" sz="1200" dirty="0" smtClean="0"/>
              <a:t>。</a:t>
            </a:r>
            <a:endParaRPr lang="zh-CN" altLang="en-US" sz="1200" dirty="0"/>
          </a:p>
        </p:txBody>
      </p:sp>
      <p:grpSp>
        <p:nvGrpSpPr>
          <p:cNvPr id="13" name="组合 12"/>
          <p:cNvGrpSpPr/>
          <p:nvPr/>
        </p:nvGrpSpPr>
        <p:grpSpPr>
          <a:xfrm>
            <a:off x="3640361" y="728799"/>
            <a:ext cx="2806030" cy="307777"/>
            <a:chOff x="3363192" y="733438"/>
            <a:chExt cx="3240088" cy="307777"/>
          </a:xfrm>
        </p:grpSpPr>
        <p:sp>
          <p:nvSpPr>
            <p:cNvPr id="39" name="矩形 38"/>
            <p:cNvSpPr/>
            <p:nvPr/>
          </p:nvSpPr>
          <p:spPr>
            <a:xfrm>
              <a:off x="3363192" y="733438"/>
              <a:ext cx="3240088" cy="297399"/>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24"/>
            <p:cNvSpPr txBox="1"/>
            <p:nvPr/>
          </p:nvSpPr>
          <p:spPr>
            <a:xfrm>
              <a:off x="3907766" y="733438"/>
              <a:ext cx="2482212" cy="307777"/>
            </a:xfrm>
            <a:prstGeom prst="rect">
              <a:avLst/>
            </a:prstGeom>
            <a:noFill/>
          </p:spPr>
          <p:txBody>
            <a:bodyPr wrap="square" rtlCol="0" anchor="t">
              <a:spAutoFit/>
            </a:bodyPr>
            <a:lstStyle/>
            <a:p>
              <a:r>
                <a:rPr lang="zh-CN" altLang="en-US" sz="1400" b="1" dirty="0" smtClean="0"/>
                <a:t>镇域国土空间控制线规划</a:t>
              </a:r>
              <a:endParaRPr lang="zh-CN" altLang="en-US" sz="1400" b="1" dirty="0"/>
            </a:p>
          </p:txBody>
        </p:sp>
      </p:grpSp>
      <p:sp>
        <p:nvSpPr>
          <p:cNvPr id="46" name="矩形 45"/>
          <p:cNvSpPr/>
          <p:nvPr/>
        </p:nvSpPr>
        <p:spPr>
          <a:xfrm>
            <a:off x="3586271" y="4213520"/>
            <a:ext cx="3047002" cy="1724831"/>
          </a:xfrm>
          <a:prstGeom prst="rect">
            <a:avLst/>
          </a:prstGeom>
        </p:spPr>
        <p:txBody>
          <a:bodyPr wrap="square">
            <a:spAutoFit/>
          </a:bodyPr>
          <a:lstStyle/>
          <a:p>
            <a:pPr>
              <a:lnSpc>
                <a:spcPct val="150000"/>
              </a:lnSpc>
            </a:pPr>
            <a:r>
              <a:rPr lang="zh-CN" altLang="zh-CN" sz="1200" dirty="0"/>
              <a:t>严格落实上位规划下达的规划约束性指标</a:t>
            </a:r>
            <a:r>
              <a:rPr lang="zh-CN" altLang="zh-CN" sz="1200" dirty="0" smtClean="0"/>
              <a:t>，规划</a:t>
            </a:r>
            <a:r>
              <a:rPr lang="zh-CN" altLang="zh-CN" sz="1200" dirty="0"/>
              <a:t>至</a:t>
            </a:r>
            <a:r>
              <a:rPr lang="en-US" altLang="zh-CN" sz="1200" dirty="0"/>
              <a:t>2035</a:t>
            </a:r>
            <a:r>
              <a:rPr lang="zh-CN" altLang="zh-CN" sz="1200" dirty="0"/>
              <a:t>年，瑶里镇落实耕地保有量不低于</a:t>
            </a:r>
            <a:r>
              <a:rPr lang="en-US" altLang="zh-CN" sz="1200" dirty="0"/>
              <a:t>1278.32</a:t>
            </a:r>
            <a:r>
              <a:rPr lang="zh-CN" altLang="zh-CN" sz="1200" dirty="0"/>
              <a:t>公顷（</a:t>
            </a:r>
            <a:r>
              <a:rPr lang="en-US" altLang="zh-CN" sz="1200" dirty="0" smtClean="0"/>
              <a:t>1.917</a:t>
            </a:r>
            <a:r>
              <a:rPr lang="zh-CN" altLang="zh-CN" sz="1200" dirty="0"/>
              <a:t>），永久基本农田面积不低于</a:t>
            </a:r>
            <a:r>
              <a:rPr lang="en-US" altLang="zh-CN" sz="1200" dirty="0"/>
              <a:t>1184.26</a:t>
            </a:r>
            <a:r>
              <a:rPr lang="zh-CN" altLang="zh-CN" sz="1200" dirty="0"/>
              <a:t>公顷（</a:t>
            </a:r>
            <a:r>
              <a:rPr lang="en-US" altLang="zh-CN" sz="1200" dirty="0"/>
              <a:t>1.7764</a:t>
            </a:r>
            <a:r>
              <a:rPr lang="zh-CN" altLang="zh-CN" sz="1200" dirty="0"/>
              <a:t>万亩）</a:t>
            </a:r>
            <a:r>
              <a:rPr lang="zh-CN" altLang="en-US" sz="1200" dirty="0"/>
              <a:t>，</a:t>
            </a:r>
            <a:r>
              <a:rPr lang="zh-CN" altLang="zh-CN" sz="1200" dirty="0"/>
              <a:t>生态保护红线面积</a:t>
            </a:r>
            <a:r>
              <a:rPr lang="en-US" altLang="zh-CN" sz="1200" dirty="0"/>
              <a:t>6996.27</a:t>
            </a:r>
            <a:r>
              <a:rPr lang="zh-CN" altLang="zh-CN" sz="1200" dirty="0"/>
              <a:t>公顷，城镇开发边界面积不超过</a:t>
            </a:r>
            <a:r>
              <a:rPr lang="en-US" altLang="zh-CN" sz="1200" dirty="0"/>
              <a:t>55.33</a:t>
            </a:r>
            <a:r>
              <a:rPr lang="zh-CN" altLang="zh-CN" sz="1200" dirty="0"/>
              <a:t>公顷</a:t>
            </a:r>
            <a:r>
              <a:rPr lang="zh-CN" altLang="zh-CN" sz="1200" dirty="0" smtClean="0"/>
              <a:t>。</a:t>
            </a:r>
            <a:endParaRPr lang="zh-CN" altLang="en-US" sz="1200" dirty="0"/>
          </a:p>
        </p:txBody>
      </p:sp>
      <p:sp>
        <p:nvSpPr>
          <p:cNvPr id="15" name="文本框 14"/>
          <p:cNvSpPr txBox="1"/>
          <p:nvPr/>
        </p:nvSpPr>
        <p:spPr>
          <a:xfrm>
            <a:off x="8632825" y="6311265"/>
            <a:ext cx="3518535" cy="518160"/>
          </a:xfrm>
          <a:prstGeom prst="rect">
            <a:avLst/>
          </a:prstGeom>
          <a:noFill/>
        </p:spPr>
        <p:txBody>
          <a:bodyPr wrap="square" rtlCol="0" anchor="t">
            <a:noAutofit/>
          </a:bodyPr>
          <a:lstStyle/>
          <a:p>
            <a:pPr lvl="0" algn="l">
              <a:lnSpc>
                <a:spcPct val="150000"/>
              </a:lnSpc>
              <a:buClrTx/>
              <a:buSzTx/>
              <a:buFontTx/>
            </a:pPr>
            <a:r>
              <a:rPr lang="zh-CN" altLang="en-US" sz="1400" b="1" dirty="0">
                <a:sym typeface="+mn-ea"/>
              </a:rPr>
              <a:t>浮梁县自然资源和规划局</a:t>
            </a:r>
            <a:r>
              <a:rPr lang="en-US" altLang="zh-CN" sz="1400" b="1" dirty="0">
                <a:sym typeface="+mn-ea"/>
              </a:rPr>
              <a:t>   </a:t>
            </a:r>
            <a:r>
              <a:rPr lang="zh-CN" altLang="en-US" sz="1400" b="1" dirty="0">
                <a:sym typeface="+mn-ea"/>
              </a:rPr>
              <a:t>电话：</a:t>
            </a:r>
            <a:r>
              <a:rPr lang="en-US" altLang="zh-CN" sz="1400" b="1" dirty="0">
                <a:sym typeface="+mn-ea"/>
              </a:rPr>
              <a:t>2626625</a:t>
            </a:r>
            <a:r>
              <a:rPr lang="en-US" altLang="zh-CN" sz="1400" dirty="0">
                <a:sym typeface="+mn-ea"/>
              </a:rPr>
              <a:t> </a:t>
            </a: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pic>
        <p:nvPicPr>
          <p:cNvPr id="47" name="图片 4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424" y="1095871"/>
            <a:ext cx="2828469" cy="3004444"/>
          </a:xfrm>
          <a:prstGeom prst="rect">
            <a:avLst/>
          </a:prstGeom>
        </p:spPr>
      </p:pic>
      <p:sp>
        <p:nvSpPr>
          <p:cNvPr id="48" name="矩形 47"/>
          <p:cNvSpPr/>
          <p:nvPr/>
        </p:nvSpPr>
        <p:spPr>
          <a:xfrm>
            <a:off x="6546184" y="4210687"/>
            <a:ext cx="3043205" cy="1938992"/>
          </a:xfrm>
          <a:prstGeom prst="rect">
            <a:avLst/>
          </a:prstGeom>
        </p:spPr>
        <p:txBody>
          <a:bodyPr wrap="square">
            <a:spAutoFit/>
          </a:bodyPr>
          <a:lstStyle/>
          <a:p>
            <a:r>
              <a:rPr lang="zh-CN" altLang="zh-CN" sz="1200" b="1" dirty="0" smtClean="0"/>
              <a:t>“一心”</a:t>
            </a:r>
            <a:r>
              <a:rPr lang="zh-CN" altLang="zh-CN" sz="1200" dirty="0"/>
              <a:t>指由镇政府、医院及周边商贸组成的公共服务中心。</a:t>
            </a:r>
            <a:endParaRPr lang="zh-CN" altLang="zh-CN" sz="1200" dirty="0"/>
          </a:p>
          <a:p>
            <a:r>
              <a:rPr lang="zh-CN" altLang="zh-CN" sz="1200" b="1" dirty="0"/>
              <a:t>“一轴”</a:t>
            </a:r>
            <a:r>
              <a:rPr lang="zh-CN" altLang="zh-CN" sz="1200" dirty="0"/>
              <a:t>指规划以景瑶大道（</a:t>
            </a:r>
            <a:r>
              <a:rPr lang="en-US" altLang="zh-CN" sz="1200" dirty="0"/>
              <a:t>S205</a:t>
            </a:r>
            <a:r>
              <a:rPr lang="zh-CN" altLang="zh-CN" sz="1200" dirty="0"/>
              <a:t>省道）为镇区建设空间拓展轴，镇区建设依托这条轴线，开发空间景观节点。</a:t>
            </a:r>
            <a:endParaRPr lang="zh-CN" altLang="zh-CN" sz="1200" dirty="0"/>
          </a:p>
          <a:p>
            <a:r>
              <a:rPr lang="zh-CN" altLang="zh-CN" sz="1200" b="1" dirty="0"/>
              <a:t>“两片”</a:t>
            </a:r>
            <a:r>
              <a:rPr lang="zh-CN" altLang="zh-CN" sz="1200" dirty="0"/>
              <a:t>指新镇区、老镇区。规划以新镇区为镇区的行政中心区，设有镇政府、“七站八所”、广场、医院、茶业交易市场等，构成该区的公建中心，也是全镇的公建中心</a:t>
            </a:r>
            <a:r>
              <a:rPr lang="zh-CN" altLang="zh-CN" sz="1200" dirty="0" smtClean="0"/>
              <a:t>。</a:t>
            </a:r>
            <a:endParaRPr lang="zh-CN" altLang="en-US" sz="1200" dirty="0"/>
          </a:p>
        </p:txBody>
      </p:sp>
      <p:grpSp>
        <p:nvGrpSpPr>
          <p:cNvPr id="49" name="组合 48"/>
          <p:cNvGrpSpPr/>
          <p:nvPr/>
        </p:nvGrpSpPr>
        <p:grpSpPr>
          <a:xfrm>
            <a:off x="6617078" y="751079"/>
            <a:ext cx="2838248" cy="312967"/>
            <a:chOff x="7253256" y="714501"/>
            <a:chExt cx="2818538" cy="312967"/>
          </a:xfrm>
        </p:grpSpPr>
        <p:sp>
          <p:nvSpPr>
            <p:cNvPr id="50" name="矩形 49"/>
            <p:cNvSpPr/>
            <p:nvPr/>
          </p:nvSpPr>
          <p:spPr>
            <a:xfrm>
              <a:off x="7253256" y="714501"/>
              <a:ext cx="2818538" cy="297399"/>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24"/>
            <p:cNvSpPr txBox="1"/>
            <p:nvPr/>
          </p:nvSpPr>
          <p:spPr>
            <a:xfrm>
              <a:off x="7943054" y="719691"/>
              <a:ext cx="1851939" cy="307777"/>
            </a:xfrm>
            <a:prstGeom prst="rect">
              <a:avLst/>
            </a:prstGeom>
            <a:noFill/>
          </p:spPr>
          <p:txBody>
            <a:bodyPr wrap="square" rtlCol="0" anchor="t">
              <a:spAutoFit/>
            </a:bodyPr>
            <a:lstStyle/>
            <a:p>
              <a:r>
                <a:rPr lang="zh-CN" altLang="en-US" sz="1400" b="1" dirty="0" smtClean="0"/>
                <a:t>镇区空间结构规划</a:t>
              </a:r>
              <a:endParaRPr lang="zh-CN" altLang="en-US" sz="1400" b="1" dirty="0"/>
            </a:p>
          </p:txBody>
        </p:sp>
      </p:grpSp>
      <p:sp>
        <p:nvSpPr>
          <p:cNvPr id="34" name="文本框 33"/>
          <p:cNvSpPr txBox="1"/>
          <p:nvPr/>
        </p:nvSpPr>
        <p:spPr>
          <a:xfrm>
            <a:off x="2755900" y="248920"/>
            <a:ext cx="6680200" cy="400110"/>
          </a:xfrm>
          <a:prstGeom prst="rect">
            <a:avLst/>
          </a:prstGeom>
          <a:noFill/>
        </p:spPr>
        <p:txBody>
          <a:bodyPr wrap="square" rtlCol="0" anchor="t">
            <a:spAutoFit/>
          </a:bodyPr>
          <a:lstStyle/>
          <a:p>
            <a:r>
              <a:rPr lang="zh-CN" altLang="en-US" sz="2000" b="1" dirty="0" smtClean="0"/>
              <a:t>浮梁县瑶里镇国土空间总体规划（</a:t>
            </a:r>
            <a:r>
              <a:rPr lang="en-US" altLang="zh-CN" sz="2000" b="1" dirty="0" smtClean="0"/>
              <a:t>2021-2035</a:t>
            </a:r>
            <a:r>
              <a:rPr lang="zh-CN" altLang="en-US" sz="2000" b="1" dirty="0" smtClean="0"/>
              <a:t>年）批后公开</a:t>
            </a:r>
            <a:endParaRPr lang="zh-CN" altLang="en-US" sz="2000" b="1" dirty="0"/>
          </a:p>
        </p:txBody>
      </p:sp>
      <p:pic>
        <p:nvPicPr>
          <p:cNvPr id="11" name="图片 10"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58" y="996937"/>
            <a:ext cx="2978728" cy="3167710"/>
          </a:xfrm>
          <a:prstGeom prst="rect">
            <a:avLst/>
          </a:prstGeom>
        </p:spPr>
      </p:pic>
    </p:spTree>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2816</Words>
  <Application>WPS 演示</Application>
  <PresentationFormat>宽屏</PresentationFormat>
  <Paragraphs>54</Paragraphs>
  <Slides>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vt:i4>
      </vt:variant>
    </vt:vector>
  </HeadingPairs>
  <TitlesOfParts>
    <vt:vector size="9" baseType="lpstr">
      <vt:lpstr>Arial</vt:lpstr>
      <vt:lpstr>宋体</vt:lpstr>
      <vt:lpstr>Wingdings</vt:lpstr>
      <vt:lpstr>Calibri</vt:lpstr>
      <vt:lpstr>微软雅黑</vt:lpstr>
      <vt:lpstr>Arial Unicode MS</vt:lpstr>
      <vt:lpstr>WPS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cp:lastModifiedBy>
  <cp:revision>98</cp:revision>
  <dcterms:created xsi:type="dcterms:W3CDTF">2023-08-09T12:44:00Z</dcterms:created>
  <dcterms:modified xsi:type="dcterms:W3CDTF">2026-01-09T01:23:04Z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30BAFC5202E2431DA211264565428EB2_13</vt:lpwstr>
  </property>
  <property fmtid="{D5CDD505-2E9C-101B-9397-08002B2CF9AE}" pid="3" name="KSOProductBuildVer">
    <vt:lpwstr>2052-11.8.2.8959</vt:lpwstr>
  </property>
</Properties>
</file>