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9" r:id="rId3"/>
    <p:sldId id="258" r:id="rId4"/>
    <p:sldId id="260" r:id="rId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883" autoAdjust="0"/>
  </p:normalViewPr>
  <p:slideViewPr>
    <p:cSldViewPr snapToGrid="0">
      <p:cViewPr varScale="1">
        <p:scale>
          <a:sx n="85" d="100"/>
          <a:sy n="85" d="100"/>
        </p:scale>
        <p:origin x="48" y="67"/>
      </p:cViewPr>
      <p:guideLst>
        <p:guide orient="horz" pos="2160"/>
        <p:guide pos="38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屏幕剪辑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774" y="1101725"/>
            <a:ext cx="3977275" cy="3314396"/>
          </a:xfrm>
          <a:prstGeom prst="rect">
            <a:avLst/>
          </a:prstGeom>
        </p:spPr>
      </p:pic>
      <p:pic>
        <p:nvPicPr>
          <p:cNvPr id="20" name="图片 19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366" y="1101725"/>
            <a:ext cx="3981600" cy="3318643"/>
          </a:xfrm>
          <a:prstGeom prst="rect">
            <a:avLst/>
          </a:prstGeom>
        </p:spPr>
      </p:pic>
      <p:pic>
        <p:nvPicPr>
          <p:cNvPr id="19" name="图片 18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303" y="3392721"/>
            <a:ext cx="2288273" cy="3235671"/>
          </a:xfrm>
          <a:prstGeom prst="rect">
            <a:avLst/>
          </a:prstGeom>
        </p:spPr>
      </p:pic>
      <p:pic>
        <p:nvPicPr>
          <p:cNvPr id="12" name="图片 11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130" y="796290"/>
            <a:ext cx="2385815" cy="3358402"/>
          </a:xfrm>
          <a:prstGeom prst="rect">
            <a:avLst/>
          </a:prstGeom>
        </p:spPr>
      </p:pic>
      <p:pic>
        <p:nvPicPr>
          <p:cNvPr id="13" name="图片 12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93" y="3466948"/>
            <a:ext cx="2309746" cy="3249042"/>
          </a:xfrm>
          <a:prstGeom prst="rect">
            <a:avLst/>
          </a:prstGeom>
        </p:spPr>
      </p:pic>
      <p:pic>
        <p:nvPicPr>
          <p:cNvPr id="2" name="图片 1" descr="屏幕剪辑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96" y="471706"/>
            <a:ext cx="2415690" cy="341584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275" y="159385"/>
            <a:ext cx="12081510" cy="54737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9850" y="6358890"/>
            <a:ext cx="12081510" cy="42291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536940" y="6320790"/>
            <a:ext cx="3632200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</a:t>
            </a:r>
            <a:r>
              <a:rPr lang="zh-CN" altLang="en-US" sz="1400" dirty="0">
                <a:sym typeface="+mn-ea"/>
              </a:rPr>
              <a:t>浮梁县自然资源和规划局</a:t>
            </a:r>
            <a:r>
              <a:rPr lang="en-US" altLang="zh-CN" sz="1600" dirty="0">
                <a:sym typeface="+mn-ea"/>
              </a:rPr>
              <a:t>   </a:t>
            </a:r>
            <a:r>
              <a:rPr lang="zh-CN" altLang="en-US" sz="1600" dirty="0">
                <a:sym typeface="+mn-ea"/>
              </a:rPr>
              <a:t>电话</a:t>
            </a:r>
            <a:r>
              <a:rPr lang="en-US" altLang="zh-CN" sz="1600" dirty="0">
                <a:sym typeface="+mn-ea"/>
              </a:rPr>
              <a:t>2626625 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47147" y="248920"/>
            <a:ext cx="671327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000" b="1" dirty="0" smtClean="0"/>
              <a:t>浮</a:t>
            </a:r>
            <a:r>
              <a:rPr lang="zh-CN" altLang="zh-CN" sz="2000" b="1" dirty="0"/>
              <a:t>梁县寿安</a:t>
            </a:r>
            <a:r>
              <a:rPr lang="zh-CN" altLang="zh-CN" sz="2000" b="1" dirty="0" smtClean="0"/>
              <a:t>镇</a:t>
            </a:r>
            <a:r>
              <a:rPr lang="zh-CN" altLang="en-US" sz="2000" b="1" dirty="0" smtClean="0"/>
              <a:t>城</a:t>
            </a:r>
            <a:r>
              <a:rPr lang="zh-CN" altLang="zh-CN" sz="2000" b="1" dirty="0" smtClean="0"/>
              <a:t>镇</a:t>
            </a:r>
            <a:r>
              <a:rPr lang="zh-CN" altLang="en-US" sz="2000" b="1" dirty="0" smtClean="0"/>
              <a:t>开发边界内</a:t>
            </a:r>
            <a:r>
              <a:rPr lang="zh-CN" altLang="zh-CN" sz="2000" b="1" dirty="0" smtClean="0"/>
              <a:t>详细规划</a:t>
            </a:r>
            <a:r>
              <a:rPr lang="zh-CN" altLang="en-US" sz="2000" b="1" dirty="0" smtClean="0"/>
              <a:t>批后公开</a:t>
            </a:r>
            <a:endParaRPr lang="zh-CN" altLang="en-US" sz="20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5081944" y="4721556"/>
            <a:ext cx="5953760" cy="69017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360045">
              <a:lnSpc>
                <a:spcPct val="200000"/>
              </a:lnSpc>
            </a:pPr>
            <a:r>
              <a:rPr lang="zh-CN" altLang="en-US" sz="1200" b="1" dirty="0" smtClean="0"/>
              <a:t>规划</a:t>
            </a:r>
            <a:r>
              <a:rPr lang="zh-CN" altLang="en-US" sz="1200" b="1" dirty="0"/>
              <a:t>范围</a:t>
            </a:r>
            <a:r>
              <a:rPr lang="zh-CN" altLang="en-US" sz="1200" dirty="0" smtClean="0"/>
              <a:t>：</a:t>
            </a:r>
            <a:r>
              <a:rPr lang="zh-CN" altLang="zh-CN" sz="1200" dirty="0"/>
              <a:t>本次详细规划范围为包括镇政府大楼区、老镇区及王家坞工业片区的城镇开发边界范围，面积为</a:t>
            </a:r>
            <a:r>
              <a:rPr lang="en-US" altLang="zh-CN" sz="1200" dirty="0"/>
              <a:t>66.37</a:t>
            </a:r>
            <a:r>
              <a:rPr lang="zh-CN" altLang="zh-CN" sz="1200" dirty="0"/>
              <a:t>公顷</a:t>
            </a:r>
            <a:r>
              <a:rPr lang="zh-CN" altLang="zh-CN" sz="1200" dirty="0" smtClean="0"/>
              <a:t>。</a:t>
            </a:r>
            <a:endParaRPr lang="zh-CN" altLang="en-US" sz="1200" dirty="0"/>
          </a:p>
        </p:txBody>
      </p:sp>
      <p:sp>
        <p:nvSpPr>
          <p:cNvPr id="14" name="矩形 13"/>
          <p:cNvSpPr/>
          <p:nvPr/>
        </p:nvSpPr>
        <p:spPr>
          <a:xfrm>
            <a:off x="4416820" y="767763"/>
            <a:ext cx="7698980" cy="297399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225287" y="762573"/>
            <a:ext cx="220595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 dirty="0" smtClean="0"/>
              <a:t>土地利用规划图</a:t>
            </a:r>
            <a:endParaRPr lang="zh-CN" altLang="en-US" sz="1400" b="1" dirty="0"/>
          </a:p>
        </p:txBody>
      </p:sp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506" y="3227214"/>
            <a:ext cx="1000637" cy="1197789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1275" y="755650"/>
            <a:ext cx="4297643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244170" y="742253"/>
            <a:ext cx="2205951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 dirty="0" smtClean="0"/>
              <a:t>总规及详规批复文件</a:t>
            </a:r>
            <a:endParaRPr lang="zh-CN" altLang="en-US" sz="1400" b="1" dirty="0" smtClean="0"/>
          </a:p>
        </p:txBody>
      </p:sp>
      <p:pic>
        <p:nvPicPr>
          <p:cNvPr id="22" name="图片 21" descr="屏幕剪辑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755" y="1103820"/>
            <a:ext cx="752353" cy="12807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屏幕剪辑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12" y="1067154"/>
            <a:ext cx="4782349" cy="3976803"/>
          </a:xfrm>
          <a:prstGeom prst="rect">
            <a:avLst/>
          </a:prstGeom>
        </p:spPr>
      </p:pic>
      <p:pic>
        <p:nvPicPr>
          <p:cNvPr id="15" name="图片 14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6" y="1036027"/>
            <a:ext cx="4775756" cy="398442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600970" y="738628"/>
            <a:ext cx="2591030" cy="3642871"/>
            <a:chOff x="9600970" y="738628"/>
            <a:chExt cx="2591030" cy="3642871"/>
          </a:xfrm>
        </p:grpSpPr>
        <p:sp>
          <p:nvSpPr>
            <p:cNvPr id="38" name="矩形 37"/>
            <p:cNvSpPr/>
            <p:nvPr/>
          </p:nvSpPr>
          <p:spPr>
            <a:xfrm>
              <a:off x="9600971" y="738628"/>
              <a:ext cx="2591029" cy="1081705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9600971" y="2132856"/>
              <a:ext cx="2591029" cy="476994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9600970" y="2641675"/>
              <a:ext cx="2591029" cy="513482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9600970" y="3177456"/>
              <a:ext cx="2591029" cy="1204043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9600971" y="1844824"/>
              <a:ext cx="2591029" cy="260200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41274" y="159385"/>
            <a:ext cx="12150725" cy="54737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9850" y="6358890"/>
            <a:ext cx="12081510" cy="42291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9850" y="6358890"/>
            <a:ext cx="12081510" cy="42291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536940" y="6320790"/>
            <a:ext cx="3632200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</a:t>
            </a:r>
            <a:r>
              <a:rPr lang="zh-CN" altLang="en-US" sz="1400" dirty="0">
                <a:sym typeface="+mn-ea"/>
              </a:rPr>
              <a:t>浮梁县自然资源和规划局</a:t>
            </a:r>
            <a:r>
              <a:rPr lang="en-US" altLang="zh-CN" sz="1600" dirty="0">
                <a:sym typeface="+mn-ea"/>
              </a:rPr>
              <a:t>   </a:t>
            </a:r>
            <a:r>
              <a:rPr lang="zh-CN" altLang="en-US" sz="1600" dirty="0">
                <a:sym typeface="+mn-ea"/>
              </a:rPr>
              <a:t>电话</a:t>
            </a:r>
            <a:r>
              <a:rPr lang="en-US" altLang="zh-CN" sz="1600" dirty="0">
                <a:sym typeface="+mn-ea"/>
              </a:rPr>
              <a:t>2626625 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1274" y="738628"/>
            <a:ext cx="9487667" cy="297399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4286799" y="733438"/>
            <a:ext cx="1555366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 dirty="0" smtClean="0"/>
              <a:t>道路系统规划图</a:t>
            </a:r>
            <a:endParaRPr lang="zh-CN" altLang="en-US" sz="1400" b="1" dirty="0"/>
          </a:p>
        </p:txBody>
      </p:sp>
      <p:sp>
        <p:nvSpPr>
          <p:cNvPr id="27" name="任意多边形 26"/>
          <p:cNvSpPr/>
          <p:nvPr/>
        </p:nvSpPr>
        <p:spPr>
          <a:xfrm flipH="1">
            <a:off x="9554553" y="706755"/>
            <a:ext cx="46418" cy="5652135"/>
          </a:xfrm>
          <a:custGeom>
            <a:avLst/>
            <a:gdLst>
              <a:gd name="connsiteX0" fmla="*/ 0 w 0"/>
              <a:gd name="connsiteY0" fmla="*/ 0 h 5524500"/>
              <a:gd name="connsiteX1" fmla="*/ 0 w 0"/>
              <a:gd name="connsiteY1" fmla="*/ 5524500 h 552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524500">
                <a:moveTo>
                  <a:pt x="0" y="0"/>
                </a:moveTo>
                <a:lnTo>
                  <a:pt x="0" y="5524500"/>
                </a:ln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4" y="3250863"/>
            <a:ext cx="944512" cy="1770651"/>
          </a:xfrm>
          <a:prstGeom prst="rect">
            <a:avLst/>
          </a:prstGeom>
        </p:spPr>
      </p:pic>
      <p:pic>
        <p:nvPicPr>
          <p:cNvPr id="14" name="图片 13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775" y="3751516"/>
            <a:ext cx="1047505" cy="1280901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847147" y="248920"/>
            <a:ext cx="671327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000" b="1" dirty="0" smtClean="0"/>
              <a:t>浮</a:t>
            </a:r>
            <a:r>
              <a:rPr lang="zh-CN" altLang="zh-CN" sz="2000" b="1" dirty="0"/>
              <a:t>梁县寿安</a:t>
            </a:r>
            <a:r>
              <a:rPr lang="zh-CN" altLang="zh-CN" sz="2000" b="1" dirty="0" smtClean="0"/>
              <a:t>镇</a:t>
            </a:r>
            <a:r>
              <a:rPr lang="zh-CN" altLang="en-US" sz="2000" b="1" dirty="0" smtClean="0"/>
              <a:t>城</a:t>
            </a:r>
            <a:r>
              <a:rPr lang="zh-CN" altLang="zh-CN" sz="2000" b="1" dirty="0" smtClean="0"/>
              <a:t>镇</a:t>
            </a:r>
            <a:r>
              <a:rPr lang="zh-CN" altLang="en-US" sz="2000" b="1" dirty="0" smtClean="0"/>
              <a:t>开发边界内</a:t>
            </a:r>
            <a:r>
              <a:rPr lang="zh-CN" altLang="zh-CN" sz="2000" b="1" dirty="0" smtClean="0"/>
              <a:t>详细规划</a:t>
            </a:r>
            <a:r>
              <a:rPr lang="zh-CN" altLang="en-US" sz="2000" b="1" dirty="0" smtClean="0"/>
              <a:t>批后公开</a:t>
            </a:r>
            <a:endParaRPr lang="zh-CN" altLang="en-US" sz="20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600970" y="738628"/>
            <a:ext cx="2591030" cy="3642871"/>
            <a:chOff x="9600970" y="738628"/>
            <a:chExt cx="2591030" cy="3642871"/>
          </a:xfrm>
        </p:grpSpPr>
        <p:sp>
          <p:nvSpPr>
            <p:cNvPr id="38" name="矩形 37"/>
            <p:cNvSpPr/>
            <p:nvPr/>
          </p:nvSpPr>
          <p:spPr>
            <a:xfrm>
              <a:off x="9600971" y="738628"/>
              <a:ext cx="2591029" cy="1081705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9600971" y="2132856"/>
              <a:ext cx="2591029" cy="476994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9600970" y="2641675"/>
              <a:ext cx="2591029" cy="513482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9600970" y="3177456"/>
              <a:ext cx="2591029" cy="1204043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9600971" y="1844824"/>
              <a:ext cx="2591029" cy="260200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41274" y="159385"/>
            <a:ext cx="12150725" cy="54737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9850" y="6358890"/>
            <a:ext cx="12081510" cy="42291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9850" y="6358890"/>
            <a:ext cx="12081510" cy="42291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536940" y="6320790"/>
            <a:ext cx="3632200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</a:t>
            </a:r>
            <a:r>
              <a:rPr lang="zh-CN" altLang="en-US" sz="1400" dirty="0">
                <a:sym typeface="+mn-ea"/>
              </a:rPr>
              <a:t>浮梁县自然资源和规划局</a:t>
            </a:r>
            <a:r>
              <a:rPr lang="en-US" altLang="zh-CN" sz="1600" dirty="0">
                <a:sym typeface="+mn-ea"/>
              </a:rPr>
              <a:t>   </a:t>
            </a:r>
            <a:r>
              <a:rPr lang="zh-CN" altLang="en-US" sz="1600" dirty="0">
                <a:sym typeface="+mn-ea"/>
              </a:rPr>
              <a:t>电话</a:t>
            </a:r>
            <a:r>
              <a:rPr lang="en-US" altLang="zh-CN" sz="1600" dirty="0">
                <a:sym typeface="+mn-ea"/>
              </a:rPr>
              <a:t>2626625 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10552" y="5057524"/>
            <a:ext cx="92727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200" dirty="0"/>
              <a:t>城市更新地块居住容积率控制在</a:t>
            </a:r>
            <a:r>
              <a:rPr lang="en-US" altLang="zh-CN" sz="1200" dirty="0"/>
              <a:t>1.6</a:t>
            </a:r>
            <a:r>
              <a:rPr lang="zh-CN" altLang="zh-CN" sz="1200" dirty="0"/>
              <a:t>以内，新增二类城镇住宅用地的容积率控制在</a:t>
            </a:r>
            <a:r>
              <a:rPr lang="en-US" altLang="zh-CN" sz="1200" dirty="0"/>
              <a:t>1.6</a:t>
            </a:r>
            <a:r>
              <a:rPr lang="zh-CN" altLang="zh-CN" sz="1200" dirty="0"/>
              <a:t>以内，农村宅基地容积率控制在</a:t>
            </a:r>
            <a:r>
              <a:rPr lang="en-US" altLang="zh-CN" sz="1200" dirty="0"/>
              <a:t>1.2</a:t>
            </a:r>
            <a:r>
              <a:rPr lang="zh-CN" altLang="zh-CN" sz="1200" dirty="0"/>
              <a:t>以内。</a:t>
            </a:r>
            <a:endParaRPr lang="zh-CN" altLang="zh-CN" sz="1200" dirty="0"/>
          </a:p>
          <a:p>
            <a:r>
              <a:rPr lang="zh-CN" altLang="zh-CN" sz="1200" dirty="0"/>
              <a:t>机关团体用地容积率控制在</a:t>
            </a:r>
            <a:r>
              <a:rPr lang="en-US" altLang="zh-CN" sz="1200" dirty="0"/>
              <a:t>1.5</a:t>
            </a:r>
            <a:r>
              <a:rPr lang="zh-CN" altLang="zh-CN" sz="1200" dirty="0"/>
              <a:t>以内，文化用地容积率控制在</a:t>
            </a:r>
            <a:r>
              <a:rPr lang="en-US" altLang="zh-CN" sz="1200" dirty="0"/>
              <a:t>1.2</a:t>
            </a:r>
            <a:r>
              <a:rPr lang="zh-CN" altLang="zh-CN" sz="1200" dirty="0"/>
              <a:t>以内，中小学用地容积率控制在</a:t>
            </a:r>
            <a:r>
              <a:rPr lang="en-US" altLang="zh-CN" sz="1200" dirty="0"/>
              <a:t>0.8</a:t>
            </a:r>
            <a:r>
              <a:rPr lang="zh-CN" altLang="zh-CN" sz="1200" dirty="0"/>
              <a:t>以内，幼儿园容积率控制在</a:t>
            </a:r>
            <a:r>
              <a:rPr lang="en-US" altLang="zh-CN" sz="1200" dirty="0"/>
              <a:t>0.7</a:t>
            </a:r>
            <a:r>
              <a:rPr lang="zh-CN" altLang="zh-CN" sz="1200" dirty="0"/>
              <a:t>以内，体育用地容积率控制在</a:t>
            </a:r>
            <a:r>
              <a:rPr lang="en-US" altLang="zh-CN" sz="1200" dirty="0"/>
              <a:t>1.0</a:t>
            </a:r>
            <a:r>
              <a:rPr lang="zh-CN" altLang="zh-CN" sz="1200" dirty="0"/>
              <a:t>以内，医疗卫生用地容积率控制在</a:t>
            </a:r>
            <a:r>
              <a:rPr lang="en-US" altLang="zh-CN" sz="1200" dirty="0"/>
              <a:t>1.6</a:t>
            </a:r>
            <a:r>
              <a:rPr lang="zh-CN" altLang="zh-CN" sz="1200" dirty="0"/>
              <a:t>以内，社会福利用地容积率控制在</a:t>
            </a:r>
            <a:r>
              <a:rPr lang="en-US" altLang="zh-CN" sz="1200" dirty="0"/>
              <a:t>1.6</a:t>
            </a:r>
            <a:r>
              <a:rPr lang="zh-CN" altLang="zh-CN" sz="1200" dirty="0"/>
              <a:t>以内。</a:t>
            </a:r>
            <a:endParaRPr lang="zh-CN" altLang="zh-CN" sz="1200" dirty="0"/>
          </a:p>
          <a:p>
            <a:r>
              <a:rPr lang="zh-CN" altLang="zh-CN" sz="1200" dirty="0"/>
              <a:t>规划商业用地容积率控制在</a:t>
            </a:r>
            <a:r>
              <a:rPr lang="en-US" altLang="zh-CN" sz="1200" dirty="0"/>
              <a:t>2.0</a:t>
            </a:r>
            <a:r>
              <a:rPr lang="zh-CN" altLang="zh-CN" sz="1200" dirty="0"/>
              <a:t>以内，公用设施营业网点用地容积率控制在</a:t>
            </a:r>
            <a:r>
              <a:rPr lang="en-US" altLang="zh-CN" sz="1200" dirty="0"/>
              <a:t>1.0</a:t>
            </a:r>
            <a:r>
              <a:rPr lang="zh-CN" altLang="zh-CN" sz="1200" dirty="0"/>
              <a:t>以内。</a:t>
            </a:r>
            <a:endParaRPr lang="zh-CN" altLang="zh-CN" sz="1200" dirty="0"/>
          </a:p>
          <a:p>
            <a:r>
              <a:rPr lang="zh-CN" altLang="zh-CN" sz="1200" dirty="0"/>
              <a:t>本着提高工业用地使用强度，加强工业用地节约集约，结合现状产业门类，规划区工业用地容积率控制在</a:t>
            </a:r>
            <a:r>
              <a:rPr lang="en-US" altLang="zh-CN" sz="1200" dirty="0"/>
              <a:t>1.0</a:t>
            </a:r>
            <a:r>
              <a:rPr lang="zh-CN" altLang="zh-CN" sz="1200" dirty="0"/>
              <a:t>以上。</a:t>
            </a:r>
            <a:endParaRPr lang="zh-CN" altLang="zh-CN" sz="1200" dirty="0"/>
          </a:p>
          <a:p>
            <a:r>
              <a:rPr lang="zh-CN" altLang="zh-CN" sz="1200" dirty="0"/>
              <a:t>排水用地、供电用地、环卫用地、消防用地容积率控制在</a:t>
            </a:r>
            <a:r>
              <a:rPr lang="en-US" altLang="zh-CN" sz="1200" dirty="0"/>
              <a:t>1.0</a:t>
            </a:r>
            <a:r>
              <a:rPr lang="zh-CN" altLang="zh-CN" sz="1200" dirty="0"/>
              <a:t>以内</a:t>
            </a:r>
            <a:r>
              <a:rPr lang="zh-CN" altLang="zh-CN" sz="1200" dirty="0" smtClean="0"/>
              <a:t>。</a:t>
            </a:r>
            <a:endParaRPr lang="zh-CN" altLang="zh-CN" sz="1200" dirty="0"/>
          </a:p>
        </p:txBody>
      </p:sp>
      <p:sp>
        <p:nvSpPr>
          <p:cNvPr id="23" name="矩形 22"/>
          <p:cNvSpPr/>
          <p:nvPr/>
        </p:nvSpPr>
        <p:spPr>
          <a:xfrm>
            <a:off x="41274" y="738628"/>
            <a:ext cx="9487667" cy="297399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4286799" y="733438"/>
            <a:ext cx="1555366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 dirty="0" smtClean="0"/>
              <a:t>开发强度控制图</a:t>
            </a:r>
            <a:endParaRPr lang="zh-CN" altLang="en-US" sz="1400" b="1" dirty="0"/>
          </a:p>
        </p:txBody>
      </p:sp>
      <p:sp>
        <p:nvSpPr>
          <p:cNvPr id="27" name="任意多边形 26"/>
          <p:cNvSpPr/>
          <p:nvPr/>
        </p:nvSpPr>
        <p:spPr>
          <a:xfrm flipH="1">
            <a:off x="9554553" y="706755"/>
            <a:ext cx="46418" cy="5652135"/>
          </a:xfrm>
          <a:custGeom>
            <a:avLst/>
            <a:gdLst>
              <a:gd name="connsiteX0" fmla="*/ 0 w 0"/>
              <a:gd name="connsiteY0" fmla="*/ 0 h 5524500"/>
              <a:gd name="connsiteX1" fmla="*/ 0 w 0"/>
              <a:gd name="connsiteY1" fmla="*/ 5524500 h 552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524500">
                <a:moveTo>
                  <a:pt x="0" y="0"/>
                </a:moveTo>
                <a:lnTo>
                  <a:pt x="0" y="5524500"/>
                </a:ln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847147" y="248920"/>
            <a:ext cx="671327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000" b="1" dirty="0" smtClean="0"/>
              <a:t>浮</a:t>
            </a:r>
            <a:r>
              <a:rPr lang="zh-CN" altLang="zh-CN" sz="2000" b="1" dirty="0"/>
              <a:t>梁县寿安</a:t>
            </a:r>
            <a:r>
              <a:rPr lang="zh-CN" altLang="zh-CN" sz="2000" b="1" dirty="0" smtClean="0"/>
              <a:t>镇</a:t>
            </a:r>
            <a:r>
              <a:rPr lang="zh-CN" altLang="en-US" sz="2000" b="1" dirty="0" smtClean="0"/>
              <a:t>城</a:t>
            </a:r>
            <a:r>
              <a:rPr lang="zh-CN" altLang="zh-CN" sz="2000" b="1" dirty="0" smtClean="0"/>
              <a:t>镇</a:t>
            </a:r>
            <a:r>
              <a:rPr lang="zh-CN" altLang="en-US" sz="2000" b="1" dirty="0" smtClean="0"/>
              <a:t>开发边界内</a:t>
            </a:r>
            <a:r>
              <a:rPr lang="zh-CN" altLang="zh-CN" sz="2000" b="1" dirty="0" smtClean="0"/>
              <a:t>详细规划</a:t>
            </a:r>
            <a:r>
              <a:rPr lang="zh-CN" altLang="en-US" sz="2000" b="1" dirty="0" smtClean="0"/>
              <a:t>批后公开</a:t>
            </a:r>
            <a:endParaRPr lang="zh-CN" altLang="en-US" sz="2000" b="1" dirty="0"/>
          </a:p>
        </p:txBody>
      </p:sp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3" y="1036027"/>
            <a:ext cx="4579024" cy="3801035"/>
          </a:xfrm>
          <a:prstGeom prst="rect">
            <a:avLst/>
          </a:prstGeom>
        </p:spPr>
      </p:pic>
      <p:pic>
        <p:nvPicPr>
          <p:cNvPr id="11" name="图片 10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400" y="3926360"/>
            <a:ext cx="891897" cy="910702"/>
          </a:xfrm>
          <a:prstGeom prst="rect">
            <a:avLst/>
          </a:prstGeom>
        </p:spPr>
      </p:pic>
      <p:pic>
        <p:nvPicPr>
          <p:cNvPr id="12" name="图片 11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42" y="1079315"/>
            <a:ext cx="4511048" cy="3757747"/>
          </a:xfrm>
          <a:prstGeom prst="rect">
            <a:avLst/>
          </a:prstGeom>
        </p:spPr>
      </p:pic>
      <p:pic>
        <p:nvPicPr>
          <p:cNvPr id="28" name="图片 27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793" y="3926360"/>
            <a:ext cx="891897" cy="91070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1292</Words>
  <Application>WPS 演示</Application>
  <PresentationFormat>宽屏</PresentationFormat>
  <Paragraphs>31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0" baseType="lpstr">
      <vt:lpstr>Arial</vt:lpstr>
      <vt:lpstr>宋体</vt:lpstr>
      <vt:lpstr>Wingdings</vt:lpstr>
      <vt:lpstr>Calibri</vt:lpstr>
      <vt:lpstr>微软雅黑</vt:lpstr>
      <vt:lpstr>Arial Unicode MS</vt:lpstr>
      <vt:lpstr>WPS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D.</cp:lastModifiedBy>
  <cp:revision>56</cp:revision>
  <dcterms:created xsi:type="dcterms:W3CDTF">2023-08-09T12:44:00Z</dcterms:created>
  <dcterms:modified xsi:type="dcterms:W3CDTF">2026-01-09T01:18:16Z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30BAFC5202E2431DA211264565428EB2_13</vt:lpwstr>
  </property>
  <property fmtid="{D5CDD505-2E9C-101B-9397-08002B2CF9AE}" pid="3" name="KSOProductBuildVer">
    <vt:lpwstr>2052-11.8.2.8959</vt:lpwstr>
  </property>
</Properties>
</file>