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9" r:id="rId3"/>
    <p:sldId id="258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776" autoAdjust="0"/>
  </p:normalViewPr>
  <p:slideViewPr>
    <p:cSldViewPr snapToGrid="0" showGuides="1">
      <p:cViewPr varScale="1">
        <p:scale>
          <a:sx n="111" d="100"/>
          <a:sy n="111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hqprint"/>
          <a:srcRect/>
          <a:stretch>
            <a:fillRect/>
          </a:stretch>
        </p:blipFill>
        <p:spPr>
          <a:xfrm>
            <a:off x="100993" y="3665325"/>
            <a:ext cx="2085641" cy="294828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 cstate="hqprint"/>
          <a:srcRect/>
          <a:stretch>
            <a:fillRect/>
          </a:stretch>
        </p:blipFill>
        <p:spPr>
          <a:xfrm>
            <a:off x="2436146" y="3595957"/>
            <a:ext cx="2090922" cy="29557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hqprint"/>
          <a:srcRect/>
          <a:stretch>
            <a:fillRect/>
          </a:stretch>
        </p:blipFill>
        <p:spPr>
          <a:xfrm>
            <a:off x="2395878" y="854629"/>
            <a:ext cx="2279233" cy="32219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rcRect l="2790" t="11200" r="32273" b="7803"/>
          <a:stretch>
            <a:fillRect/>
          </a:stretch>
        </p:blipFill>
        <p:spPr>
          <a:xfrm>
            <a:off x="6598976" y="1157491"/>
            <a:ext cx="5367396" cy="473397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755900" y="248920"/>
            <a:ext cx="66802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/>
              <a:t>浮梁县寿安镇国土空间总体规划（</a:t>
            </a:r>
            <a:r>
              <a:rPr lang="en-US" altLang="zh-CN" sz="2000" b="1" dirty="0"/>
              <a:t>2021-2035</a:t>
            </a:r>
            <a:r>
              <a:rPr lang="zh-CN" altLang="en-US" sz="2000" b="1" dirty="0"/>
              <a:t>年）批后公开</a:t>
            </a:r>
            <a:endParaRPr lang="zh-CN" altLang="en-US" sz="20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4592421" y="2214584"/>
            <a:ext cx="2164500" cy="284013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1200" b="1" dirty="0"/>
              <a:t>         规划范围</a:t>
            </a:r>
            <a:r>
              <a:rPr lang="zh-CN" altLang="en-US" sz="1200" dirty="0"/>
              <a:t>：寿安镇</a:t>
            </a:r>
            <a:r>
              <a:rPr lang="zh-CN" altLang="zh-CN" sz="1200" dirty="0"/>
              <a:t>行政辖区范围内的全部国土空间，全域国土面积为</a:t>
            </a:r>
            <a:r>
              <a:rPr lang="en-US" altLang="zh-CN" sz="1200" dirty="0"/>
              <a:t>124.46</a:t>
            </a:r>
            <a:r>
              <a:rPr lang="zh-CN" altLang="zh-CN" sz="1200" dirty="0"/>
              <a:t>平方公里（“三调</a:t>
            </a:r>
            <a:r>
              <a:rPr lang="en-US" altLang="zh-CN" sz="1200" dirty="0"/>
              <a:t>”</a:t>
            </a:r>
            <a:r>
              <a:rPr lang="zh-CN" altLang="zh-CN" sz="1200" dirty="0"/>
              <a:t>数据）。</a:t>
            </a:r>
            <a:r>
              <a:rPr lang="zh-CN" altLang="en-US" sz="1200" dirty="0"/>
              <a:t>其中镇区为镇政府驻地，主要涉及柳溪村</a:t>
            </a:r>
            <a:r>
              <a:rPr lang="en-US" altLang="zh-CN" sz="1200" dirty="0"/>
              <a:t>1</a:t>
            </a:r>
            <a:r>
              <a:rPr lang="zh-CN" altLang="en-US" sz="1200" dirty="0"/>
              <a:t>个行政村，划定镇区范围面积为</a:t>
            </a:r>
            <a:r>
              <a:rPr lang="en-US" altLang="zh-CN" sz="1200" dirty="0"/>
              <a:t>74.12</a:t>
            </a:r>
            <a:r>
              <a:rPr lang="zh-CN" altLang="en-US" sz="1200" dirty="0"/>
              <a:t>公顷，其中城镇开发边界</a:t>
            </a:r>
            <a:r>
              <a:rPr lang="en-US" altLang="zh-CN" sz="1200" dirty="0"/>
              <a:t>29.28</a:t>
            </a:r>
            <a:r>
              <a:rPr lang="zh-CN" altLang="en-US" sz="1200" dirty="0"/>
              <a:t>公顷</a:t>
            </a:r>
            <a:r>
              <a:rPr lang="zh-CN" altLang="zh-CN" sz="1200" dirty="0"/>
              <a:t>。</a:t>
            </a:r>
            <a:r>
              <a:rPr lang="en-US" altLang="zh-CN" sz="1200" dirty="0"/>
              <a:t>   </a:t>
            </a:r>
            <a:endParaRPr lang="en-US" altLang="zh-CN" sz="1200" dirty="0"/>
          </a:p>
          <a:p>
            <a:r>
              <a:rPr lang="en-US" altLang="zh-CN" sz="1200" dirty="0"/>
              <a:t>       </a:t>
            </a:r>
            <a:endParaRPr lang="en-US" altLang="zh-CN" sz="1200" dirty="0"/>
          </a:p>
          <a:p>
            <a:pPr indent="360045">
              <a:lnSpc>
                <a:spcPct val="150000"/>
              </a:lnSpc>
            </a:pPr>
            <a:r>
              <a:rPr lang="zh-CN" altLang="en-US" sz="1200" b="1" dirty="0"/>
              <a:t>总体定位：</a:t>
            </a:r>
            <a:r>
              <a:rPr lang="zh-CN" altLang="en-US" sz="1200" dirty="0"/>
              <a:t>陶瓷文化传承地，赣东北工贸矿业重镇</a:t>
            </a:r>
            <a:r>
              <a:rPr lang="zh-CN" altLang="zh-CN" sz="1200" dirty="0"/>
              <a:t>。</a:t>
            </a:r>
            <a:r>
              <a:rPr lang="en-US" altLang="zh-CN" sz="1200" dirty="0"/>
              <a:t>                 </a:t>
            </a:r>
            <a:endParaRPr lang="en-US" altLang="zh-CN" sz="1200" dirty="0"/>
          </a:p>
          <a:p>
            <a:pPr indent="0" fontAlgn="auto">
              <a:lnSpc>
                <a:spcPct val="150000"/>
              </a:lnSpc>
            </a:pPr>
            <a:r>
              <a:rPr lang="en-US" altLang="zh-CN" sz="1200" dirty="0"/>
              <a:t>                                                     </a:t>
            </a:r>
            <a:endParaRPr lang="zh-CN" altLang="en-US" sz="1200" dirty="0"/>
          </a:p>
        </p:txBody>
      </p:sp>
      <p:sp>
        <p:nvSpPr>
          <p:cNvPr id="14" name="矩形 13"/>
          <p:cNvSpPr/>
          <p:nvPr/>
        </p:nvSpPr>
        <p:spPr>
          <a:xfrm>
            <a:off x="8487131" y="799644"/>
            <a:ext cx="2485669" cy="297399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487131" y="798914"/>
            <a:ext cx="270338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/>
              <a:t>镇域国土空间用地布局规划图</a:t>
            </a:r>
            <a:endParaRPr lang="zh-CN" altLang="en-US" sz="1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9850" y="755015"/>
            <a:ext cx="4438108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396318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/>
              <a:t>总规及详规批复文件</a:t>
            </a:r>
            <a:endParaRPr lang="zh-CN" altLang="en-US" sz="1400" b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hqprint"/>
          <a:srcRect/>
          <a:stretch>
            <a:fillRect/>
          </a:stretch>
        </p:blipFill>
        <p:spPr>
          <a:xfrm>
            <a:off x="225628" y="1061720"/>
            <a:ext cx="1965715" cy="27787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alphaModFix amt="85000"/>
          </a:blip>
          <a:srcRect l="70858" t="36014" r="3735" b="40366"/>
          <a:stretch>
            <a:fillRect/>
          </a:stretch>
        </p:blipFill>
        <p:spPr>
          <a:xfrm>
            <a:off x="10608912" y="4972560"/>
            <a:ext cx="1348033" cy="886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274" y="159385"/>
            <a:ext cx="12150725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en-US" altLang="zh-CN" sz="1600" b="1"/>
              <a:t> </a:t>
            </a:r>
            <a:r>
              <a:rPr lang="en-US" altLang="zh-CN" sz="1200"/>
              <a:t>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12272" y="738629"/>
            <a:ext cx="3103807" cy="307777"/>
            <a:chOff x="38099" y="738628"/>
            <a:chExt cx="3240088" cy="354355"/>
          </a:xfrm>
        </p:grpSpPr>
        <p:sp>
          <p:nvSpPr>
            <p:cNvPr id="22" name="矩形 21"/>
            <p:cNvSpPr/>
            <p:nvPr/>
          </p:nvSpPr>
          <p:spPr>
            <a:xfrm>
              <a:off x="38099" y="738628"/>
              <a:ext cx="3240088" cy="297399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73598" y="738628"/>
              <a:ext cx="2604589" cy="35435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/>
                <a:t>镇域国土空间总体格局规划</a:t>
              </a:r>
              <a:endParaRPr lang="zh-CN" altLang="en-US" sz="1400" b="1" dirty="0"/>
            </a:p>
          </p:txBody>
        </p:sp>
      </p:grpSp>
      <p:sp>
        <p:nvSpPr>
          <p:cNvPr id="3" name="矩形 2"/>
          <p:cNvSpPr/>
          <p:nvPr/>
        </p:nvSpPr>
        <p:spPr>
          <a:xfrm>
            <a:off x="164840" y="4022240"/>
            <a:ext cx="3585367" cy="246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1200" dirty="0"/>
          </a:p>
          <a:p>
            <a:r>
              <a:rPr lang="zh-CN" altLang="zh-CN" sz="1200" dirty="0"/>
              <a:t>规划构建“两心引领、两轴串联、两片支撑”的镇域国土空间总体格局。</a:t>
            </a:r>
            <a:endParaRPr lang="zh-CN" altLang="zh-CN" sz="1200" dirty="0"/>
          </a:p>
          <a:p>
            <a:r>
              <a:rPr lang="zh-CN" altLang="en-US" sz="1200" b="1" dirty="0"/>
              <a:t>两心”：</a:t>
            </a:r>
            <a:r>
              <a:rPr lang="zh-CN" altLang="en-US" sz="1200" dirty="0"/>
              <a:t>镇区综合服务中心和加工制造中心，分别承担综合服务与产业驱动职能；</a:t>
            </a:r>
            <a:endParaRPr lang="en-US" altLang="zh-CN" sz="1200" dirty="0"/>
          </a:p>
          <a:p>
            <a:endParaRPr lang="zh-CN" altLang="en-US" sz="1200" dirty="0"/>
          </a:p>
          <a:p>
            <a:r>
              <a:rPr lang="zh-CN" altLang="en-US" sz="1200" b="1" dirty="0"/>
              <a:t>“两轴”：</a:t>
            </a:r>
            <a:r>
              <a:rPr lang="zh-CN" altLang="en-US" sz="1200" dirty="0"/>
              <a:t>乡村振兴发展轴（依托柳鸿公路）、乡村旅游发展轴（依托湘官公路）；</a:t>
            </a:r>
            <a:endParaRPr lang="en-US" altLang="zh-CN" sz="1200" dirty="0"/>
          </a:p>
          <a:p>
            <a:endParaRPr lang="zh-CN" altLang="en-US" sz="1200" dirty="0"/>
          </a:p>
          <a:p>
            <a:r>
              <a:rPr lang="zh-CN" altLang="en-US" sz="1200" b="1" dirty="0"/>
              <a:t>“两片”：</a:t>
            </a:r>
            <a:r>
              <a:rPr lang="zh-CN" altLang="en-US" sz="1200" dirty="0"/>
              <a:t>柳鸿公路以北发展休闲农业，以南以工矿加工为主。</a:t>
            </a:r>
            <a:endParaRPr lang="zh-CN" altLang="en-US" sz="1200" dirty="0"/>
          </a:p>
          <a:p>
            <a:pPr>
              <a:lnSpc>
                <a:spcPct val="150000"/>
              </a:lnSpc>
            </a:pPr>
            <a:endParaRPr lang="zh-CN" altLang="en-US" sz="12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4109990" y="738565"/>
            <a:ext cx="2838248" cy="307777"/>
            <a:chOff x="3363192" y="733438"/>
            <a:chExt cx="3240088" cy="307777"/>
          </a:xfrm>
        </p:grpSpPr>
        <p:sp>
          <p:nvSpPr>
            <p:cNvPr id="39" name="矩形 38"/>
            <p:cNvSpPr/>
            <p:nvPr/>
          </p:nvSpPr>
          <p:spPr>
            <a:xfrm>
              <a:off x="3363192" y="733438"/>
              <a:ext cx="3240088" cy="297399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24"/>
            <p:cNvSpPr txBox="1"/>
            <p:nvPr/>
          </p:nvSpPr>
          <p:spPr>
            <a:xfrm>
              <a:off x="3907766" y="733438"/>
              <a:ext cx="2482212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/>
                <a:t>镇域国土空间控制线规划</a:t>
              </a:r>
              <a:endParaRPr lang="zh-CN" altLang="en-US" sz="1400" b="1" dirty="0"/>
            </a:p>
          </p:txBody>
        </p:sp>
      </p:grpSp>
      <p:sp>
        <p:nvSpPr>
          <p:cNvPr id="46" name="矩形 45"/>
          <p:cNvSpPr/>
          <p:nvPr/>
        </p:nvSpPr>
        <p:spPr>
          <a:xfrm>
            <a:off x="3895089" y="4304870"/>
            <a:ext cx="3361195" cy="1724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200" dirty="0"/>
              <a:t>严格落实上位规划下达的规划约束性指标，规划至</a:t>
            </a:r>
            <a:r>
              <a:rPr lang="en-US" altLang="zh-CN" sz="1200" dirty="0"/>
              <a:t>2035</a:t>
            </a:r>
            <a:r>
              <a:rPr lang="zh-CN" altLang="zh-CN" sz="1200" dirty="0"/>
              <a:t>年，</a:t>
            </a:r>
            <a:r>
              <a:rPr lang="zh-CN" altLang="en-US" sz="1200" dirty="0"/>
              <a:t>寿安镇</a:t>
            </a:r>
            <a:r>
              <a:rPr lang="zh-CN" altLang="zh-CN" sz="1200" dirty="0"/>
              <a:t>落实</a:t>
            </a:r>
            <a:r>
              <a:rPr lang="zh-CN" altLang="en-US" sz="1200" b="1" dirty="0"/>
              <a:t>耕地保有量</a:t>
            </a:r>
            <a:r>
              <a:rPr lang="zh-CN" altLang="en-US" sz="1200" dirty="0"/>
              <a:t>不低于</a:t>
            </a:r>
            <a:r>
              <a:rPr lang="en-US" altLang="zh-CN" sz="1200" dirty="0"/>
              <a:t>1430.12</a:t>
            </a:r>
            <a:r>
              <a:rPr lang="zh-CN" altLang="en-US" sz="1200" dirty="0"/>
              <a:t>公顷，</a:t>
            </a:r>
            <a:r>
              <a:rPr lang="zh-CN" altLang="en-US" sz="1200" b="1" dirty="0"/>
              <a:t>永久基本农田</a:t>
            </a:r>
            <a:r>
              <a:rPr lang="zh-CN" altLang="en-US" sz="1200" dirty="0"/>
              <a:t>保护面积不低于</a:t>
            </a:r>
            <a:r>
              <a:rPr lang="en-US" altLang="zh-CN" sz="1200" dirty="0"/>
              <a:t>1361.03</a:t>
            </a:r>
            <a:r>
              <a:rPr lang="zh-CN" altLang="en-US" sz="1200" dirty="0"/>
              <a:t>公顷</a:t>
            </a:r>
            <a:r>
              <a:rPr lang="zh-CN" altLang="en-US" sz="1200" b="1" dirty="0"/>
              <a:t>，生态保护红线</a:t>
            </a:r>
            <a:r>
              <a:rPr lang="zh-CN" altLang="en-US" sz="1200" dirty="0"/>
              <a:t>面积不低于</a:t>
            </a:r>
            <a:r>
              <a:rPr lang="en-US" altLang="zh-CN" sz="1200" dirty="0"/>
              <a:t>4050.50</a:t>
            </a:r>
            <a:r>
              <a:rPr lang="zh-CN" altLang="en-US" sz="1200" dirty="0"/>
              <a:t>公顷</a:t>
            </a:r>
            <a:r>
              <a:rPr lang="zh-CN" altLang="en-US" sz="1200" b="1" dirty="0"/>
              <a:t>，城镇开发边界</a:t>
            </a:r>
            <a:r>
              <a:rPr lang="zh-CN" altLang="en-US" sz="1200" dirty="0"/>
              <a:t>面积为</a:t>
            </a:r>
            <a:r>
              <a:rPr lang="en-US" altLang="zh-CN" sz="1200" dirty="0"/>
              <a:t>66.37</a:t>
            </a:r>
            <a:r>
              <a:rPr lang="zh-CN" altLang="en-US" sz="1200" dirty="0"/>
              <a:t>公顷</a:t>
            </a:r>
            <a:r>
              <a:rPr lang="zh-CN" altLang="en-US" sz="1200" b="1" dirty="0"/>
              <a:t>，村庄用地</a:t>
            </a:r>
            <a:r>
              <a:rPr lang="zh-CN" altLang="en-US" sz="1200" dirty="0"/>
              <a:t>规模控制在</a:t>
            </a:r>
            <a:r>
              <a:rPr lang="en-US" altLang="zh-CN" sz="1200" dirty="0"/>
              <a:t>233.97</a:t>
            </a:r>
            <a:r>
              <a:rPr lang="zh-CN" altLang="en-US" sz="1200" dirty="0"/>
              <a:t>公顷以内。</a:t>
            </a:r>
            <a:endParaRPr lang="zh-CN" altLang="en-US" sz="1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632825" y="6311265"/>
            <a:ext cx="35185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4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电话：</a:t>
            </a:r>
            <a:r>
              <a:rPr lang="en-US" altLang="zh-CN" sz="1400" b="1" dirty="0">
                <a:sym typeface="+mn-ea"/>
              </a:rPr>
              <a:t>2626625</a:t>
            </a:r>
            <a:r>
              <a:rPr lang="en-US" altLang="zh-CN" sz="1400" dirty="0">
                <a:sym typeface="+mn-ea"/>
              </a:rPr>
              <a:t> 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395475" y="4377695"/>
            <a:ext cx="37475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/>
              <a:t>寿安镇</a:t>
            </a:r>
            <a:r>
              <a:rPr lang="zh-CN" altLang="zh-CN" sz="1200" dirty="0"/>
              <a:t>区规划形成：“</a:t>
            </a:r>
            <a:r>
              <a:rPr lang="zh-CN" altLang="zh-CN" sz="1200" b="1" dirty="0"/>
              <a:t>一心两轴</a:t>
            </a:r>
            <a:r>
              <a:rPr lang="zh-CN" altLang="en-US" sz="1200" b="1" dirty="0"/>
              <a:t>四</a:t>
            </a:r>
            <a:r>
              <a:rPr lang="zh-CN" altLang="zh-CN" sz="1200" b="1" dirty="0"/>
              <a:t>片</a:t>
            </a:r>
            <a:r>
              <a:rPr lang="zh-CN" altLang="zh-CN" sz="1200" dirty="0"/>
              <a:t>”的空间结构。 </a:t>
            </a:r>
            <a:endParaRPr lang="zh-CN" altLang="zh-CN" sz="1200" dirty="0"/>
          </a:p>
          <a:p>
            <a:r>
              <a:rPr lang="zh-CN" altLang="zh-CN" sz="1200" b="1" dirty="0"/>
              <a:t>“一心”</a:t>
            </a:r>
            <a:r>
              <a:rPr lang="zh-CN" altLang="zh-CN" sz="1200" dirty="0"/>
              <a:t>指由镇政府</a:t>
            </a:r>
            <a:r>
              <a:rPr lang="zh-CN" altLang="en-US" sz="1200" dirty="0"/>
              <a:t>为</a:t>
            </a:r>
            <a:r>
              <a:rPr lang="zh-CN" altLang="zh-CN" sz="1200" dirty="0"/>
              <a:t>公共服务中心。</a:t>
            </a:r>
            <a:endParaRPr lang="zh-CN" altLang="zh-CN" sz="1200" dirty="0"/>
          </a:p>
          <a:p>
            <a:r>
              <a:rPr lang="zh-CN" altLang="zh-CN" sz="1200" b="1" dirty="0"/>
              <a:t>“两轴”</a:t>
            </a:r>
            <a:r>
              <a:rPr lang="zh-CN" altLang="en-US" sz="1200" dirty="0"/>
              <a:t>柳鸿公路和黄涌公路形成的镇村联动发展轴和综合发展轴</a:t>
            </a:r>
            <a:r>
              <a:rPr lang="zh-CN" altLang="zh-CN" sz="1200" dirty="0"/>
              <a:t>。</a:t>
            </a:r>
            <a:endParaRPr lang="zh-CN" altLang="zh-CN" sz="1200" dirty="0"/>
          </a:p>
          <a:p>
            <a:r>
              <a:rPr lang="zh-CN" altLang="zh-CN" sz="1200" b="1" dirty="0"/>
              <a:t>“</a:t>
            </a:r>
            <a:r>
              <a:rPr lang="zh-CN" altLang="en-US" sz="1200" b="1" dirty="0"/>
              <a:t>四</a:t>
            </a:r>
            <a:r>
              <a:rPr lang="zh-CN" altLang="zh-CN" sz="1200" b="1" dirty="0"/>
              <a:t>片”</a:t>
            </a:r>
            <a:r>
              <a:rPr lang="zh-CN" altLang="zh-CN" sz="1200" dirty="0"/>
              <a:t>指以</a:t>
            </a:r>
            <a:r>
              <a:rPr lang="zh-CN" altLang="en-US" sz="1200" dirty="0"/>
              <a:t>综合服务核心区、文化教育区、生活宜居区和便民活力区</a:t>
            </a:r>
            <a:r>
              <a:rPr lang="zh-CN" sz="1200" dirty="0"/>
              <a:t>的布局</a:t>
            </a:r>
            <a:endParaRPr lang="zh-CN" altLang="en-US" sz="1200" dirty="0"/>
          </a:p>
        </p:txBody>
      </p:sp>
      <p:grpSp>
        <p:nvGrpSpPr>
          <p:cNvPr id="49" name="组合 48"/>
          <p:cNvGrpSpPr/>
          <p:nvPr/>
        </p:nvGrpSpPr>
        <p:grpSpPr>
          <a:xfrm>
            <a:off x="7684798" y="751079"/>
            <a:ext cx="2838248" cy="312967"/>
            <a:chOff x="7253256" y="714501"/>
            <a:chExt cx="2818538" cy="312967"/>
          </a:xfrm>
        </p:grpSpPr>
        <p:sp>
          <p:nvSpPr>
            <p:cNvPr id="50" name="矩形 49"/>
            <p:cNvSpPr/>
            <p:nvPr/>
          </p:nvSpPr>
          <p:spPr>
            <a:xfrm>
              <a:off x="7253256" y="714501"/>
              <a:ext cx="2818538" cy="297399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文本框 24"/>
            <p:cNvSpPr txBox="1"/>
            <p:nvPr/>
          </p:nvSpPr>
          <p:spPr>
            <a:xfrm>
              <a:off x="7943054" y="719691"/>
              <a:ext cx="1851939" cy="3077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/>
                <a:t>镇区空间结构规划</a:t>
              </a:r>
              <a:endParaRPr lang="zh-CN" altLang="en-US" sz="1400" b="1" dirty="0"/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755900" y="248920"/>
            <a:ext cx="668020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/>
              <a:t>浮梁县寿安镇国土空间总体规划（</a:t>
            </a:r>
            <a:r>
              <a:rPr lang="en-US" altLang="zh-CN" sz="2000" b="1" dirty="0"/>
              <a:t>2021-2035</a:t>
            </a:r>
            <a:r>
              <a:rPr lang="zh-CN" altLang="en-US" sz="2000" b="1" dirty="0"/>
              <a:t>年）批后公开</a:t>
            </a:r>
            <a:endParaRPr lang="zh-CN" altLang="en-US" sz="20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rcRect l="2022" t="11650" r="32665" b="7935"/>
          <a:stretch>
            <a:fillRect/>
          </a:stretch>
        </p:blipFill>
        <p:spPr>
          <a:xfrm>
            <a:off x="164840" y="1200272"/>
            <a:ext cx="3507829" cy="30543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2720" t="11188" r="32859" b="7608"/>
          <a:stretch>
            <a:fillRect/>
          </a:stretch>
        </p:blipFill>
        <p:spPr>
          <a:xfrm>
            <a:off x="3767988" y="1172637"/>
            <a:ext cx="3488297" cy="310953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l="2707" t="11097" r="31933" b="8360"/>
          <a:stretch>
            <a:fillRect/>
          </a:stretch>
        </p:blipFill>
        <p:spPr>
          <a:xfrm>
            <a:off x="7478139" y="1172637"/>
            <a:ext cx="3582219" cy="3121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2656</Words>
  <Application>WPS 演示</Application>
  <PresentationFormat>宽屏</PresentationFormat>
  <Paragraphs>57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D.</cp:lastModifiedBy>
  <cp:revision>110</cp:revision>
  <dcterms:created xsi:type="dcterms:W3CDTF">2023-08-09T12:44:00Z</dcterms:created>
  <dcterms:modified xsi:type="dcterms:W3CDTF">2026-01-09T01:18:20Z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30BAFC5202E2431DA211264565428EB2_13</vt:lpwstr>
  </property>
  <property fmtid="{D5CDD505-2E9C-101B-9397-08002B2CF9AE}" pid="3" name="KSOProductBuildVer">
    <vt:lpwstr>2052-11.8.2.8959</vt:lpwstr>
  </property>
</Properties>
</file>