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5"/>
  </p:notesMasterIdLst>
  <p:sldIdLst>
    <p:sldId id="260" r:id="rId3"/>
    <p:sldId id="261" r:id="rId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7E7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9776" autoAdjust="0"/>
  </p:normalViewPr>
  <p:slideViewPr>
    <p:cSldViewPr snapToGrid="0">
      <p:cViewPr varScale="1">
        <p:scale>
          <a:sx n="88" d="100"/>
          <a:sy n="88" d="100"/>
        </p:scale>
        <p:origin x="451" y="5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7" Type="http://schemas.openxmlformats.org/officeDocument/2006/relationships/viewProps" Target="viewProps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0.png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 descr="屏幕剪辑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95" y="3665325"/>
            <a:ext cx="2100438" cy="2948289"/>
          </a:xfrm>
          <a:prstGeom prst="rect">
            <a:avLst/>
          </a:prstGeom>
        </p:spPr>
      </p:pic>
      <p:pic>
        <p:nvPicPr>
          <p:cNvPr id="22" name="图片 21" descr="屏幕剪辑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5878" y="853835"/>
            <a:ext cx="2279233" cy="3223541"/>
          </a:xfrm>
          <a:prstGeom prst="rect">
            <a:avLst/>
          </a:prstGeom>
        </p:spPr>
      </p:pic>
      <p:pic>
        <p:nvPicPr>
          <p:cNvPr id="21" name="图片 20" descr="屏幕剪辑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6146" y="3590738"/>
            <a:ext cx="2090922" cy="2966192"/>
          </a:xfrm>
          <a:prstGeom prst="rect">
            <a:avLst/>
          </a:prstGeom>
        </p:spPr>
      </p:pic>
      <p:pic>
        <p:nvPicPr>
          <p:cNvPr id="13" name="图片 12" descr="屏幕剪辑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1379" y="987888"/>
            <a:ext cx="5014395" cy="5349704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41275" y="159385"/>
            <a:ext cx="12081510" cy="547370"/>
          </a:xfrm>
          <a:prstGeom prst="rect">
            <a:avLst/>
          </a:prstGeom>
          <a:solidFill>
            <a:srgbClr val="C7E7FE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69850" y="6358890"/>
            <a:ext cx="12081510" cy="422910"/>
          </a:xfrm>
          <a:prstGeom prst="rect">
            <a:avLst/>
          </a:prstGeom>
          <a:solidFill>
            <a:srgbClr val="C7E7FE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757170" y="6295390"/>
            <a:ext cx="1042035" cy="51816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>
                <a:solidFill>
                  <a:prstClr val="black"/>
                </a:solidFill>
                <a:sym typeface="+mn-ea"/>
              </a:rPr>
              <a:t>                                                                                                                                         </a:t>
            </a:r>
            <a:endParaRPr lang="en-US" altLang="zh-CN" sz="1600">
              <a:solidFill>
                <a:prstClr val="black"/>
              </a:solidFill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1600">
                <a:solidFill>
                  <a:prstClr val="black"/>
                </a:solidFill>
                <a:sym typeface="+mn-ea"/>
              </a:rPr>
              <a:t>                                                                                                                         </a:t>
            </a:r>
            <a:endParaRPr lang="en-US" altLang="zh-CN" sz="1600">
              <a:solidFill>
                <a:prstClr val="black"/>
              </a:solidFill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8536940" y="6320790"/>
            <a:ext cx="3632200" cy="51816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dirty="0">
                <a:solidFill>
                  <a:prstClr val="black"/>
                </a:solidFill>
                <a:sym typeface="+mn-ea"/>
              </a:rPr>
              <a:t>                                                                                                                        </a:t>
            </a:r>
            <a:endParaRPr lang="en-US" altLang="zh-CN" sz="1600" dirty="0">
              <a:solidFill>
                <a:prstClr val="black"/>
              </a:solidFill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1600" dirty="0">
                <a:solidFill>
                  <a:prstClr val="black"/>
                </a:solidFill>
                <a:sym typeface="+mn-ea"/>
              </a:rPr>
              <a:t>                                                                                                                         </a:t>
            </a:r>
            <a:endParaRPr lang="en-US" altLang="zh-CN" sz="1600" dirty="0">
              <a:solidFill>
                <a:prstClr val="black"/>
              </a:solidFill>
              <a:sym typeface="+mn-ea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5034763" y="2721081"/>
            <a:ext cx="1845007" cy="1739313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indent="360045">
              <a:lnSpc>
                <a:spcPts val="1800"/>
              </a:lnSpc>
            </a:pPr>
            <a:r>
              <a:rPr lang="zh-CN" altLang="en-US" sz="1200" b="1" dirty="0" smtClean="0">
                <a:solidFill>
                  <a:prstClr val="black"/>
                </a:solidFill>
              </a:rPr>
              <a:t>规划</a:t>
            </a:r>
            <a:r>
              <a:rPr lang="zh-CN" altLang="en-US" sz="1200" b="1" dirty="0">
                <a:solidFill>
                  <a:prstClr val="black"/>
                </a:solidFill>
              </a:rPr>
              <a:t>范围</a:t>
            </a:r>
            <a:r>
              <a:rPr lang="zh-CN" altLang="en-US" sz="1200" dirty="0" smtClean="0">
                <a:solidFill>
                  <a:prstClr val="black"/>
                </a:solidFill>
              </a:rPr>
              <a:t>：</a:t>
            </a:r>
            <a:endParaRPr lang="en-US" altLang="zh-CN" sz="1200" dirty="0">
              <a:solidFill>
                <a:prstClr val="black"/>
              </a:solidFill>
            </a:endParaRPr>
          </a:p>
          <a:p>
            <a:pPr indent="360045">
              <a:lnSpc>
                <a:spcPts val="1800"/>
              </a:lnSpc>
            </a:pPr>
            <a:r>
              <a:rPr lang="zh-CN" altLang="zh-CN" sz="1200" dirty="0"/>
              <a:t>本次详细规划范围为鹅湖镇境内城镇开发边界，包括镇区、高岭中国村旅游休闲区及低空经济产业园，面积为</a:t>
            </a:r>
            <a:r>
              <a:rPr lang="en-US" altLang="zh-CN" sz="1200" dirty="0"/>
              <a:t>221.33</a:t>
            </a:r>
            <a:r>
              <a:rPr lang="zh-CN" altLang="zh-CN" sz="1200" dirty="0"/>
              <a:t>公顷。</a:t>
            </a:r>
            <a:endParaRPr lang="zh-CN" altLang="zh-CN" sz="1200" dirty="0"/>
          </a:p>
          <a:p>
            <a:pPr indent="360045">
              <a:lnSpc>
                <a:spcPts val="1800"/>
              </a:lnSpc>
            </a:pPr>
            <a:endParaRPr lang="en-US" altLang="zh-CN" sz="1200" dirty="0" smtClean="0">
              <a:solidFill>
                <a:prstClr val="black"/>
              </a:solidFill>
            </a:endParaRPr>
          </a:p>
          <a:p>
            <a:pPr indent="360045">
              <a:lnSpc>
                <a:spcPts val="1800"/>
              </a:lnSpc>
            </a:pPr>
            <a:endParaRPr lang="en-US" altLang="zh-CN" sz="1200" dirty="0">
              <a:solidFill>
                <a:prstClr val="black"/>
              </a:solidFill>
            </a:endParaRPr>
          </a:p>
          <a:p>
            <a:pPr indent="360045">
              <a:lnSpc>
                <a:spcPts val="1800"/>
              </a:lnSpc>
            </a:pPr>
            <a:endParaRPr lang="en-US" altLang="zh-CN" sz="1200" dirty="0" smtClean="0">
              <a:solidFill>
                <a:prstClr val="black"/>
              </a:solidFill>
            </a:endParaRPr>
          </a:p>
          <a:p>
            <a:pPr indent="360045">
              <a:lnSpc>
                <a:spcPts val="1800"/>
              </a:lnSpc>
            </a:pPr>
            <a:endParaRPr lang="en-US" altLang="zh-CN" sz="1200" dirty="0">
              <a:solidFill>
                <a:prstClr val="black"/>
              </a:solidFill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7065662" y="767763"/>
            <a:ext cx="5050138" cy="297399"/>
          </a:xfrm>
          <a:prstGeom prst="rect">
            <a:avLst/>
          </a:prstGeom>
          <a:solidFill>
            <a:srgbClr val="C7E7FE">
              <a:alpha val="7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8997557" y="762573"/>
            <a:ext cx="2332296" cy="30777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1400" b="1" dirty="0" smtClean="0">
                <a:solidFill>
                  <a:prstClr val="black"/>
                </a:solidFill>
              </a:rPr>
              <a:t>土地利用规划图</a:t>
            </a:r>
            <a:endParaRPr lang="zh-CN" altLang="en-US" sz="1400" b="1" dirty="0">
              <a:solidFill>
                <a:prstClr val="black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8705215" y="6311265"/>
            <a:ext cx="3446145" cy="51816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lvl="0" algn="l">
              <a:lnSpc>
                <a:spcPct val="150000"/>
              </a:lnSpc>
              <a:buClrTx/>
              <a:buSzTx/>
              <a:buFontTx/>
            </a:pPr>
            <a:r>
              <a:rPr lang="zh-CN" altLang="en-US" sz="1400" b="1" dirty="0">
                <a:sym typeface="+mn-ea"/>
              </a:rPr>
              <a:t>浮梁县自然资源和规划局</a:t>
            </a:r>
            <a:r>
              <a:rPr lang="en-US" altLang="zh-CN" sz="1400" b="1" dirty="0">
                <a:sym typeface="+mn-ea"/>
              </a:rPr>
              <a:t>   </a:t>
            </a:r>
            <a:r>
              <a:rPr lang="zh-CN" altLang="en-US" sz="1400" b="1" dirty="0">
                <a:sym typeface="+mn-ea"/>
              </a:rPr>
              <a:t>电话：</a:t>
            </a:r>
            <a:r>
              <a:rPr lang="en-US" altLang="zh-CN" sz="1400" b="1" dirty="0">
                <a:sym typeface="+mn-ea"/>
              </a:rPr>
              <a:t>2626625</a:t>
            </a:r>
            <a:r>
              <a:rPr lang="en-US" altLang="zh-CN" sz="1400" dirty="0">
                <a:sym typeface="+mn-ea"/>
              </a:rPr>
              <a:t> </a:t>
            </a:r>
            <a:r>
              <a:rPr lang="en-US" altLang="zh-CN" sz="1600" dirty="0">
                <a:sym typeface="+mn-ea"/>
              </a:rPr>
              <a:t>                                                                                                                                        </a:t>
            </a:r>
            <a:endParaRPr lang="en-US" altLang="zh-CN" sz="1600" dirty="0">
              <a:sym typeface="+mn-ea"/>
            </a:endParaRPr>
          </a:p>
          <a:p>
            <a:pPr lvl="0" algn="l">
              <a:lnSpc>
                <a:spcPct val="150000"/>
              </a:lnSpc>
              <a:buClrTx/>
              <a:buSzTx/>
              <a:buFontTx/>
            </a:pPr>
            <a:r>
              <a:rPr lang="en-US" altLang="zh-CN" sz="1600" dirty="0">
                <a:sym typeface="+mn-ea"/>
              </a:rPr>
              <a:t>                                                                                                                         </a:t>
            </a:r>
            <a:endParaRPr lang="en-US" altLang="zh-CN" sz="1600" dirty="0">
              <a:sym typeface="+mn-ea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2755900" y="248920"/>
            <a:ext cx="6680200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000" b="1" dirty="0" smtClean="0"/>
              <a:t>浮梁县鹅湖镇</a:t>
            </a:r>
            <a:r>
              <a:rPr lang="zh-CN" altLang="zh-CN" sz="2000" b="1" dirty="0"/>
              <a:t>城镇开发边界内详细规划</a:t>
            </a:r>
            <a:r>
              <a:rPr lang="zh-CN" altLang="en-US" sz="2000" b="1" dirty="0" smtClean="0"/>
              <a:t>批后公开</a:t>
            </a:r>
            <a:endParaRPr lang="zh-CN" altLang="en-US" sz="2000" b="1" dirty="0"/>
          </a:p>
        </p:txBody>
      </p:sp>
      <p:pic>
        <p:nvPicPr>
          <p:cNvPr id="10" name="图片 9" descr="屏幕剪辑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8291" y="5813424"/>
            <a:ext cx="2082114" cy="574041"/>
          </a:xfrm>
          <a:prstGeom prst="rect">
            <a:avLst/>
          </a:prstGeom>
        </p:spPr>
      </p:pic>
      <p:sp>
        <p:nvSpPr>
          <p:cNvPr id="17" name="矩形 16"/>
          <p:cNvSpPr/>
          <p:nvPr/>
        </p:nvSpPr>
        <p:spPr>
          <a:xfrm>
            <a:off x="69850" y="755015"/>
            <a:ext cx="4438108" cy="297180"/>
          </a:xfrm>
          <a:prstGeom prst="rect">
            <a:avLst/>
          </a:prstGeom>
          <a:solidFill>
            <a:srgbClr val="C7E7FE">
              <a:alpha val="7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文本框 18"/>
          <p:cNvSpPr txBox="1"/>
          <p:nvPr/>
        </p:nvSpPr>
        <p:spPr>
          <a:xfrm>
            <a:off x="1396318" y="742253"/>
            <a:ext cx="2205951" cy="3067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1400" b="1" dirty="0" smtClean="0"/>
              <a:t>总规及详规批复文件</a:t>
            </a:r>
            <a:endParaRPr lang="zh-CN" altLang="en-US" sz="1400" b="1" dirty="0" smtClean="0"/>
          </a:p>
        </p:txBody>
      </p:sp>
      <p:pic>
        <p:nvPicPr>
          <p:cNvPr id="23" name="图片 22" descr="屏幕剪辑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194" y="1061720"/>
            <a:ext cx="1998583" cy="277876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 descr="屏幕剪辑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5403" y="1004316"/>
            <a:ext cx="4184829" cy="4478278"/>
          </a:xfrm>
          <a:prstGeom prst="rect">
            <a:avLst/>
          </a:prstGeom>
        </p:spPr>
      </p:pic>
      <p:pic>
        <p:nvPicPr>
          <p:cNvPr id="15" name="图片 14" descr="屏幕剪辑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776" y="952036"/>
            <a:ext cx="3655821" cy="3900283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9600970" y="738628"/>
            <a:ext cx="2591030" cy="3642871"/>
            <a:chOff x="9600970" y="738628"/>
            <a:chExt cx="2591030" cy="3642871"/>
          </a:xfrm>
        </p:grpSpPr>
        <p:sp>
          <p:nvSpPr>
            <p:cNvPr id="38" name="矩形 37"/>
            <p:cNvSpPr/>
            <p:nvPr/>
          </p:nvSpPr>
          <p:spPr>
            <a:xfrm>
              <a:off x="9600971" y="738628"/>
              <a:ext cx="2591029" cy="1081705"/>
            </a:xfrm>
            <a:prstGeom prst="rect">
              <a:avLst/>
            </a:prstGeom>
            <a:solidFill>
              <a:srgbClr val="C7E7FE">
                <a:alpha val="7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41" name="矩形 40"/>
            <p:cNvSpPr/>
            <p:nvPr/>
          </p:nvSpPr>
          <p:spPr>
            <a:xfrm>
              <a:off x="9600971" y="2132856"/>
              <a:ext cx="2591029" cy="476994"/>
            </a:xfrm>
            <a:prstGeom prst="rect">
              <a:avLst/>
            </a:prstGeom>
            <a:solidFill>
              <a:srgbClr val="C7E7FE">
                <a:alpha val="7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43" name="矩形 42"/>
            <p:cNvSpPr/>
            <p:nvPr/>
          </p:nvSpPr>
          <p:spPr>
            <a:xfrm>
              <a:off x="9600970" y="2641675"/>
              <a:ext cx="2591029" cy="513482"/>
            </a:xfrm>
            <a:prstGeom prst="rect">
              <a:avLst/>
            </a:prstGeom>
            <a:solidFill>
              <a:srgbClr val="C7E7FE">
                <a:alpha val="7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44" name="矩形 43"/>
            <p:cNvSpPr/>
            <p:nvPr/>
          </p:nvSpPr>
          <p:spPr>
            <a:xfrm>
              <a:off x="9600970" y="3177456"/>
              <a:ext cx="2591029" cy="1204043"/>
            </a:xfrm>
            <a:prstGeom prst="rect">
              <a:avLst/>
            </a:prstGeom>
            <a:solidFill>
              <a:srgbClr val="C7E7FE">
                <a:alpha val="7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45" name="矩形 44"/>
            <p:cNvSpPr/>
            <p:nvPr/>
          </p:nvSpPr>
          <p:spPr>
            <a:xfrm>
              <a:off x="9600971" y="1844824"/>
              <a:ext cx="2591029" cy="260200"/>
            </a:xfrm>
            <a:prstGeom prst="rect">
              <a:avLst/>
            </a:prstGeom>
            <a:solidFill>
              <a:srgbClr val="C7E7FE">
                <a:alpha val="7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4" name="矩形 3"/>
          <p:cNvSpPr/>
          <p:nvPr/>
        </p:nvSpPr>
        <p:spPr>
          <a:xfrm>
            <a:off x="49983" y="159385"/>
            <a:ext cx="12150725" cy="547370"/>
          </a:xfrm>
          <a:prstGeom prst="rect">
            <a:avLst/>
          </a:prstGeom>
          <a:solidFill>
            <a:srgbClr val="C7E7FE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69850" y="6358890"/>
            <a:ext cx="12081510" cy="422910"/>
          </a:xfrm>
          <a:prstGeom prst="rect">
            <a:avLst/>
          </a:prstGeom>
          <a:solidFill>
            <a:srgbClr val="C7E7FE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69850" y="6358890"/>
            <a:ext cx="12081510" cy="422910"/>
          </a:xfrm>
          <a:prstGeom prst="rect">
            <a:avLst/>
          </a:prstGeom>
          <a:solidFill>
            <a:srgbClr val="C7E7FE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0" y="6295390"/>
            <a:ext cx="1384935" cy="51816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>
                <a:solidFill>
                  <a:prstClr val="black"/>
                </a:solidFill>
              </a:rPr>
              <a:t>   </a:t>
            </a:r>
            <a:r>
              <a:rPr lang="en-US" altLang="zh-CN" sz="1200">
                <a:solidFill>
                  <a:prstClr val="black"/>
                </a:solidFill>
              </a:rPr>
              <a:t>                                                                                                                                       </a:t>
            </a:r>
            <a:endParaRPr lang="zh-CN" altLang="en-US" sz="1200">
              <a:solidFill>
                <a:prstClr val="black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altLang="zh-CN" sz="1200">
                <a:solidFill>
                  <a:prstClr val="black"/>
                </a:solidFill>
              </a:rPr>
              <a:t>                                                                                                                         </a:t>
            </a:r>
            <a:endParaRPr lang="zh-CN" altLang="en-US" sz="1200">
              <a:solidFill>
                <a:prstClr val="black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757170" y="6295390"/>
            <a:ext cx="1042035" cy="51816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>
                <a:solidFill>
                  <a:prstClr val="black"/>
                </a:solidFill>
                <a:sym typeface="+mn-ea"/>
              </a:rPr>
              <a:t>                                                                                                                                        </a:t>
            </a:r>
            <a:endParaRPr lang="en-US" altLang="zh-CN" sz="1600">
              <a:solidFill>
                <a:prstClr val="black"/>
              </a:solidFill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1600">
                <a:solidFill>
                  <a:prstClr val="black"/>
                </a:solidFill>
                <a:sym typeface="+mn-ea"/>
              </a:rPr>
              <a:t>                                                                                                                         </a:t>
            </a:r>
            <a:endParaRPr lang="en-US" altLang="zh-CN" sz="1600">
              <a:solidFill>
                <a:prstClr val="black"/>
              </a:solidFill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029325" y="6308090"/>
            <a:ext cx="1042035" cy="51816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>
                <a:solidFill>
                  <a:prstClr val="black"/>
                </a:solidFill>
                <a:sym typeface="+mn-ea"/>
              </a:rPr>
              <a:t>                                                                                                                                         </a:t>
            </a:r>
            <a:endParaRPr lang="en-US" altLang="zh-CN" sz="1600">
              <a:solidFill>
                <a:prstClr val="black"/>
              </a:solidFill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1600">
                <a:solidFill>
                  <a:prstClr val="black"/>
                </a:solidFill>
                <a:sym typeface="+mn-ea"/>
              </a:rPr>
              <a:t>                                                                                                                         </a:t>
            </a:r>
            <a:endParaRPr lang="en-US" altLang="zh-CN" sz="1600">
              <a:solidFill>
                <a:prstClr val="black"/>
              </a:solidFill>
              <a:sym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8536940" y="6320790"/>
            <a:ext cx="3632200" cy="51816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dirty="0">
                <a:solidFill>
                  <a:prstClr val="black"/>
                </a:solidFill>
                <a:sym typeface="+mn-ea"/>
              </a:rPr>
              <a:t>                                                                                                                                     </a:t>
            </a:r>
            <a:endParaRPr lang="en-US" altLang="zh-CN" sz="1600" dirty="0">
              <a:solidFill>
                <a:prstClr val="black"/>
              </a:solidFill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1600" dirty="0">
                <a:solidFill>
                  <a:prstClr val="black"/>
                </a:solidFill>
                <a:sym typeface="+mn-ea"/>
              </a:rPr>
              <a:t>                                                                                                                         </a:t>
            </a:r>
            <a:endParaRPr lang="en-US" altLang="zh-CN" sz="1600" dirty="0">
              <a:solidFill>
                <a:prstClr val="black"/>
              </a:solidFill>
              <a:sym typeface="+mn-ea"/>
            </a:endParaRPr>
          </a:p>
        </p:txBody>
      </p:sp>
      <p:sp>
        <p:nvSpPr>
          <p:cNvPr id="27" name="任意多边形 26"/>
          <p:cNvSpPr/>
          <p:nvPr/>
        </p:nvSpPr>
        <p:spPr>
          <a:xfrm flipH="1">
            <a:off x="9554553" y="706755"/>
            <a:ext cx="46418" cy="5652135"/>
          </a:xfrm>
          <a:custGeom>
            <a:avLst/>
            <a:gdLst>
              <a:gd name="connsiteX0" fmla="*/ 0 w 0"/>
              <a:gd name="connsiteY0" fmla="*/ 0 h 5524500"/>
              <a:gd name="connsiteX1" fmla="*/ 0 w 0"/>
              <a:gd name="connsiteY1" fmla="*/ 5524500 h 5524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5524500">
                <a:moveTo>
                  <a:pt x="0" y="0"/>
                </a:moveTo>
                <a:lnTo>
                  <a:pt x="0" y="5524500"/>
                </a:lnTo>
              </a:path>
            </a:pathLst>
          </a:custGeom>
          <a:noFill/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5034465" y="5497563"/>
            <a:ext cx="450955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200" dirty="0" smtClean="0"/>
              <a:t>         </a:t>
            </a:r>
            <a:r>
              <a:rPr lang="zh-CN" altLang="zh-CN" sz="1200" dirty="0" smtClean="0"/>
              <a:t>规划</a:t>
            </a:r>
            <a:r>
              <a:rPr lang="zh-CN" altLang="zh-CN" sz="1200" dirty="0"/>
              <a:t>构成</a:t>
            </a:r>
            <a:r>
              <a:rPr lang="en-US" altLang="zh-CN" sz="1200" dirty="0"/>
              <a:t>“</a:t>
            </a:r>
            <a:r>
              <a:rPr lang="zh-CN" altLang="zh-CN" sz="1200" dirty="0"/>
              <a:t>两横三纵</a:t>
            </a:r>
            <a:r>
              <a:rPr lang="en-US" altLang="zh-CN" sz="1200" dirty="0"/>
              <a:t>”</a:t>
            </a:r>
            <a:r>
              <a:rPr lang="zh-CN" altLang="zh-CN" sz="1200" dirty="0"/>
              <a:t>的主干路体系，东西向两横为鹅湖大道（</a:t>
            </a:r>
            <a:r>
              <a:rPr lang="en-US" altLang="zh-CN" sz="1200" dirty="0"/>
              <a:t>S205</a:t>
            </a:r>
            <a:r>
              <a:rPr lang="zh-CN" altLang="zh-CN" sz="1200" dirty="0"/>
              <a:t>省道）、景东路，南北向三纵为金竹路、沿河路、银竹路。在骨架道路基础上，形成方格网状道路结构，构建规划范围内脉络清晰的道路系统</a:t>
            </a:r>
            <a:r>
              <a:rPr lang="zh-CN" altLang="zh-CN" sz="1200" dirty="0" smtClean="0"/>
              <a:t>。</a:t>
            </a:r>
            <a:endParaRPr lang="zh-CN" altLang="en-US" sz="1200" dirty="0"/>
          </a:p>
        </p:txBody>
      </p:sp>
      <p:sp>
        <p:nvSpPr>
          <p:cNvPr id="31" name="矩形 30"/>
          <p:cNvSpPr/>
          <p:nvPr/>
        </p:nvSpPr>
        <p:spPr>
          <a:xfrm>
            <a:off x="5222257" y="733438"/>
            <a:ext cx="4158599" cy="288000"/>
          </a:xfrm>
          <a:prstGeom prst="rect">
            <a:avLst/>
          </a:prstGeom>
          <a:solidFill>
            <a:srgbClr val="C7E7FE">
              <a:alpha val="7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文本框 23"/>
          <p:cNvSpPr txBox="1"/>
          <p:nvPr/>
        </p:nvSpPr>
        <p:spPr>
          <a:xfrm>
            <a:off x="6839830" y="738628"/>
            <a:ext cx="1555366" cy="30777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1400" b="1" dirty="0" smtClean="0"/>
              <a:t>道路系统规划图</a:t>
            </a:r>
            <a:endParaRPr lang="zh-CN" altLang="en-US" sz="1400" b="1" dirty="0"/>
          </a:p>
        </p:txBody>
      </p:sp>
      <p:sp>
        <p:nvSpPr>
          <p:cNvPr id="33" name="任意多边形 32"/>
          <p:cNvSpPr/>
          <p:nvPr/>
        </p:nvSpPr>
        <p:spPr>
          <a:xfrm flipH="1">
            <a:off x="9554553" y="706755"/>
            <a:ext cx="46418" cy="5652135"/>
          </a:xfrm>
          <a:custGeom>
            <a:avLst/>
            <a:gdLst>
              <a:gd name="connsiteX0" fmla="*/ 0 w 0"/>
              <a:gd name="connsiteY0" fmla="*/ 0 h 5524500"/>
              <a:gd name="connsiteX1" fmla="*/ 0 w 0"/>
              <a:gd name="connsiteY1" fmla="*/ 5524500 h 5524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5524500">
                <a:moveTo>
                  <a:pt x="0" y="0"/>
                </a:moveTo>
                <a:lnTo>
                  <a:pt x="0" y="5524500"/>
                </a:lnTo>
              </a:path>
            </a:pathLst>
          </a:custGeom>
          <a:noFill/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矩形 36"/>
          <p:cNvSpPr/>
          <p:nvPr/>
        </p:nvSpPr>
        <p:spPr>
          <a:xfrm>
            <a:off x="69849" y="4837807"/>
            <a:ext cx="4946836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1200" dirty="0" smtClean="0"/>
              <a:t>城市更新</a:t>
            </a:r>
            <a:r>
              <a:rPr lang="zh-CN" altLang="zh-CN" sz="1200" dirty="0"/>
              <a:t>地块居住容积率控制在</a:t>
            </a:r>
            <a:r>
              <a:rPr lang="en-US" altLang="zh-CN" sz="1200" dirty="0"/>
              <a:t>1.6</a:t>
            </a:r>
            <a:r>
              <a:rPr lang="zh-CN" altLang="zh-CN" sz="1200" dirty="0"/>
              <a:t>以内，新增二类城镇住宅用地的容积率控制在</a:t>
            </a:r>
            <a:r>
              <a:rPr lang="en-US" altLang="zh-CN" sz="1200" dirty="0"/>
              <a:t>1.6</a:t>
            </a:r>
            <a:r>
              <a:rPr lang="zh-CN" altLang="zh-CN" sz="1200" dirty="0"/>
              <a:t>以内，农村宅基地容积率控制在</a:t>
            </a:r>
            <a:r>
              <a:rPr lang="en-US" altLang="zh-CN" sz="1200" dirty="0"/>
              <a:t>1.2</a:t>
            </a:r>
            <a:r>
              <a:rPr lang="zh-CN" altLang="zh-CN" sz="1200" dirty="0"/>
              <a:t>以内。</a:t>
            </a:r>
            <a:endParaRPr lang="zh-CN" altLang="zh-CN" sz="1200" dirty="0"/>
          </a:p>
          <a:p>
            <a:r>
              <a:rPr lang="zh-CN" altLang="zh-CN" sz="1200" dirty="0"/>
              <a:t>机关团体用地容积率控制在</a:t>
            </a:r>
            <a:r>
              <a:rPr lang="en-US" altLang="zh-CN" sz="1200" dirty="0"/>
              <a:t>1.5</a:t>
            </a:r>
            <a:r>
              <a:rPr lang="zh-CN" altLang="zh-CN" sz="1200" dirty="0"/>
              <a:t>以内，中小学用地容积率控制在</a:t>
            </a:r>
            <a:r>
              <a:rPr lang="en-US" altLang="zh-CN" sz="1200" dirty="0"/>
              <a:t>0.8</a:t>
            </a:r>
            <a:r>
              <a:rPr lang="zh-CN" altLang="zh-CN" sz="1200" dirty="0"/>
              <a:t>以内，幼儿园容积率控制在</a:t>
            </a:r>
            <a:r>
              <a:rPr lang="en-US" altLang="zh-CN" sz="1200" dirty="0"/>
              <a:t>0.7</a:t>
            </a:r>
            <a:r>
              <a:rPr lang="zh-CN" altLang="zh-CN" sz="1200" dirty="0"/>
              <a:t>以内，医疗卫生用地容积率控制在</a:t>
            </a:r>
            <a:r>
              <a:rPr lang="en-US" altLang="zh-CN" sz="1200" dirty="0"/>
              <a:t>1.6</a:t>
            </a:r>
            <a:r>
              <a:rPr lang="zh-CN" altLang="zh-CN" sz="1200" dirty="0"/>
              <a:t>以内，社会福利用地容积率控制在</a:t>
            </a:r>
            <a:r>
              <a:rPr lang="en-US" altLang="zh-CN" sz="1200" dirty="0"/>
              <a:t>1.6</a:t>
            </a:r>
            <a:r>
              <a:rPr lang="zh-CN" altLang="zh-CN" sz="1200" dirty="0"/>
              <a:t>以内。</a:t>
            </a:r>
            <a:endParaRPr lang="zh-CN" altLang="zh-CN" sz="1200" dirty="0"/>
          </a:p>
          <a:p>
            <a:r>
              <a:rPr lang="zh-CN" altLang="zh-CN" sz="1200" dirty="0"/>
              <a:t>规划商业用地容积率控制在</a:t>
            </a:r>
            <a:r>
              <a:rPr lang="en-US" altLang="zh-CN" sz="1200" dirty="0"/>
              <a:t>2.0</a:t>
            </a:r>
            <a:r>
              <a:rPr lang="zh-CN" altLang="zh-CN" sz="1200" dirty="0"/>
              <a:t>以内，公用设施营业网点用地容积率控制在</a:t>
            </a:r>
            <a:r>
              <a:rPr lang="en-US" altLang="zh-CN" sz="1200" dirty="0"/>
              <a:t>0.5</a:t>
            </a:r>
            <a:r>
              <a:rPr lang="zh-CN" altLang="zh-CN" sz="1200" dirty="0"/>
              <a:t>以内。</a:t>
            </a:r>
            <a:endParaRPr lang="zh-CN" altLang="zh-CN" sz="1200" dirty="0"/>
          </a:p>
          <a:p>
            <a:r>
              <a:rPr lang="zh-CN" altLang="zh-CN" sz="1200" dirty="0"/>
              <a:t>排水用地、供电用地、环卫用地、消防用地容积率控制在</a:t>
            </a:r>
            <a:r>
              <a:rPr lang="en-US" altLang="zh-CN" sz="1200" dirty="0"/>
              <a:t>1.0</a:t>
            </a:r>
            <a:r>
              <a:rPr lang="zh-CN" altLang="zh-CN" sz="1200" dirty="0"/>
              <a:t>以内</a:t>
            </a:r>
            <a:r>
              <a:rPr lang="zh-CN" altLang="zh-CN" sz="1200" dirty="0" smtClean="0"/>
              <a:t>。</a:t>
            </a:r>
            <a:endParaRPr lang="en-US" altLang="zh-CN" sz="1200" dirty="0"/>
          </a:p>
          <a:p>
            <a:endParaRPr lang="en-US" altLang="zh-CN" sz="1200" dirty="0" smtClean="0"/>
          </a:p>
          <a:p>
            <a:endParaRPr lang="zh-CN" altLang="zh-CN" sz="1200" dirty="0"/>
          </a:p>
          <a:p>
            <a:endParaRPr lang="zh-CN" altLang="zh-CN" sz="1200" dirty="0"/>
          </a:p>
        </p:txBody>
      </p:sp>
      <p:sp>
        <p:nvSpPr>
          <p:cNvPr id="3" name="文本框 2"/>
          <p:cNvSpPr txBox="1"/>
          <p:nvPr/>
        </p:nvSpPr>
        <p:spPr>
          <a:xfrm>
            <a:off x="8679815" y="6311265"/>
            <a:ext cx="3471545" cy="51816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lvl="0" algn="l">
              <a:lnSpc>
                <a:spcPct val="150000"/>
              </a:lnSpc>
              <a:buClrTx/>
              <a:buSzTx/>
              <a:buFontTx/>
            </a:pPr>
            <a:r>
              <a:rPr lang="zh-CN" altLang="en-US" sz="1400" b="1" dirty="0">
                <a:sym typeface="+mn-ea"/>
              </a:rPr>
              <a:t>浮梁县自然资源和规划局</a:t>
            </a:r>
            <a:r>
              <a:rPr lang="en-US" altLang="zh-CN" sz="1400" b="1" dirty="0">
                <a:sym typeface="+mn-ea"/>
              </a:rPr>
              <a:t>   </a:t>
            </a:r>
            <a:r>
              <a:rPr lang="zh-CN" altLang="en-US" sz="1400" b="1" dirty="0">
                <a:sym typeface="+mn-ea"/>
              </a:rPr>
              <a:t>电话：</a:t>
            </a:r>
            <a:r>
              <a:rPr lang="en-US" altLang="zh-CN" sz="1400" b="1" dirty="0">
                <a:sym typeface="+mn-ea"/>
              </a:rPr>
              <a:t>2626625</a:t>
            </a:r>
            <a:r>
              <a:rPr lang="en-US" altLang="zh-CN" sz="1400" dirty="0">
                <a:sym typeface="+mn-ea"/>
              </a:rPr>
              <a:t> </a:t>
            </a:r>
            <a:r>
              <a:rPr lang="en-US" altLang="zh-CN" sz="1600" dirty="0">
                <a:sym typeface="+mn-ea"/>
              </a:rPr>
              <a:t>                                                                                                                                        </a:t>
            </a:r>
            <a:endParaRPr lang="en-US" altLang="zh-CN" sz="1600" dirty="0">
              <a:sym typeface="+mn-ea"/>
            </a:endParaRPr>
          </a:p>
          <a:p>
            <a:pPr lvl="0" algn="l">
              <a:lnSpc>
                <a:spcPct val="150000"/>
              </a:lnSpc>
              <a:buClrTx/>
              <a:buSzTx/>
              <a:buFontTx/>
            </a:pPr>
            <a:r>
              <a:rPr lang="en-US" altLang="zh-CN" sz="1600" dirty="0">
                <a:sym typeface="+mn-ea"/>
              </a:rPr>
              <a:t>                                                                                                                         </a:t>
            </a:r>
            <a:endParaRPr lang="en-US" altLang="zh-CN" sz="1600" dirty="0">
              <a:sym typeface="+mn-ea"/>
            </a:endParaRPr>
          </a:p>
        </p:txBody>
      </p:sp>
      <p:grpSp>
        <p:nvGrpSpPr>
          <p:cNvPr id="46" name="组合 45"/>
          <p:cNvGrpSpPr/>
          <p:nvPr/>
        </p:nvGrpSpPr>
        <p:grpSpPr>
          <a:xfrm>
            <a:off x="577631" y="733438"/>
            <a:ext cx="3750548" cy="312967"/>
            <a:chOff x="7253256" y="714501"/>
            <a:chExt cx="2818538" cy="312967"/>
          </a:xfrm>
        </p:grpSpPr>
        <p:sp>
          <p:nvSpPr>
            <p:cNvPr id="47" name="矩形 46"/>
            <p:cNvSpPr/>
            <p:nvPr/>
          </p:nvSpPr>
          <p:spPr>
            <a:xfrm>
              <a:off x="7253256" y="714501"/>
              <a:ext cx="2818538" cy="297399"/>
            </a:xfrm>
            <a:prstGeom prst="rect">
              <a:avLst/>
            </a:prstGeom>
            <a:solidFill>
              <a:srgbClr val="C7E7FE">
                <a:alpha val="7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8" name="文本框 24"/>
            <p:cNvSpPr txBox="1"/>
            <p:nvPr/>
          </p:nvSpPr>
          <p:spPr>
            <a:xfrm>
              <a:off x="7943054" y="719691"/>
              <a:ext cx="1851939" cy="307777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zh-CN" altLang="en-US" sz="1400" b="1" dirty="0" smtClean="0"/>
                <a:t>开发强度控制图</a:t>
              </a:r>
              <a:endParaRPr lang="zh-CN" altLang="en-US" sz="1400" b="1" dirty="0"/>
            </a:p>
          </p:txBody>
        </p:sp>
      </p:grpSp>
      <p:pic>
        <p:nvPicPr>
          <p:cNvPr id="12" name="图片 11" descr="屏幕剪辑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280" b="42147"/>
          <a:stretch>
            <a:fillRect/>
          </a:stretch>
        </p:blipFill>
        <p:spPr>
          <a:xfrm>
            <a:off x="8626911" y="4598121"/>
            <a:ext cx="786467" cy="634504"/>
          </a:xfrm>
          <a:prstGeom prst="rect">
            <a:avLst/>
          </a:prstGeom>
        </p:spPr>
      </p:pic>
      <p:sp>
        <p:nvSpPr>
          <p:cNvPr id="49" name="文本框 48"/>
          <p:cNvSpPr txBox="1"/>
          <p:nvPr/>
        </p:nvSpPr>
        <p:spPr>
          <a:xfrm>
            <a:off x="2755900" y="248920"/>
            <a:ext cx="6680200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000" b="1" dirty="0" smtClean="0"/>
              <a:t>浮梁县</a:t>
            </a:r>
            <a:r>
              <a:rPr lang="zh-CN" altLang="en-US" sz="2000" b="1" dirty="0"/>
              <a:t>鹅湖</a:t>
            </a:r>
            <a:r>
              <a:rPr lang="zh-CN" altLang="en-US" sz="2000" b="1" dirty="0" smtClean="0"/>
              <a:t>镇</a:t>
            </a:r>
            <a:r>
              <a:rPr lang="zh-CN" altLang="zh-CN" sz="2000" b="1" dirty="0"/>
              <a:t>城镇开发边界内详细规划</a:t>
            </a:r>
            <a:r>
              <a:rPr lang="zh-CN" altLang="en-US" sz="2000" b="1" dirty="0" smtClean="0"/>
              <a:t>批后公开</a:t>
            </a:r>
            <a:endParaRPr lang="zh-CN" altLang="en-US" sz="2000" b="1" dirty="0"/>
          </a:p>
        </p:txBody>
      </p:sp>
      <p:pic>
        <p:nvPicPr>
          <p:cNvPr id="16" name="图片 15" descr="屏幕剪辑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630" y="3243455"/>
            <a:ext cx="1027402" cy="739373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1_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2546</Words>
  <Application>WPS 演示</Application>
  <PresentationFormat>宽屏</PresentationFormat>
  <Paragraphs>53</Paragraphs>
  <Slides>2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</vt:i4>
      </vt:variant>
    </vt:vector>
  </HeadingPairs>
  <TitlesOfParts>
    <vt:vector size="9" baseType="lpstr">
      <vt:lpstr>Arial</vt:lpstr>
      <vt:lpstr>宋体</vt:lpstr>
      <vt:lpstr>Wingdings</vt:lpstr>
      <vt:lpstr>Calibri</vt:lpstr>
      <vt:lpstr>微软雅黑</vt:lpstr>
      <vt:lpstr>Arial Unicode MS</vt:lpstr>
      <vt:lpstr>1_WPS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D.</cp:lastModifiedBy>
  <cp:revision>107</cp:revision>
  <dcterms:created xsi:type="dcterms:W3CDTF">2023-08-09T12:44:00Z</dcterms:created>
  <dcterms:modified xsi:type="dcterms:W3CDTF">2026-01-09T01:18:03Z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30BAFC5202E2431DA211264565428EB2_13</vt:lpwstr>
  </property>
  <property fmtid="{D5CDD505-2E9C-101B-9397-08002B2CF9AE}" pid="3" name="KSOProductBuildVer">
    <vt:lpwstr>2052-11.8.2.8959</vt:lpwstr>
  </property>
</Properties>
</file>