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9" r:id="rId3"/>
    <p:sldId id="258"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776" autoAdjust="0"/>
  </p:normalViewPr>
  <p:slideViewPr>
    <p:cSldViewPr snapToGrid="0">
      <p:cViewPr varScale="1">
        <p:scale>
          <a:sx n="88" d="100"/>
          <a:sy n="88" d="100"/>
        </p:scale>
        <p:origin x="45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屏幕剪辑"/>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595" y="3665325"/>
            <a:ext cx="2100438" cy="2948289"/>
          </a:xfrm>
          <a:prstGeom prst="rect">
            <a:avLst/>
          </a:prstGeom>
        </p:spPr>
      </p:pic>
      <p:pic>
        <p:nvPicPr>
          <p:cNvPr id="22" name="图片 21"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46" y="3590738"/>
            <a:ext cx="2090922" cy="2966192"/>
          </a:xfrm>
          <a:prstGeom prst="rect">
            <a:avLst/>
          </a:prstGeom>
        </p:spPr>
      </p:pic>
      <p:pic>
        <p:nvPicPr>
          <p:cNvPr id="20" name="图片 19"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878" y="853835"/>
            <a:ext cx="2279233" cy="3223541"/>
          </a:xfrm>
          <a:prstGeom prst="rect">
            <a:avLst/>
          </a:prstGeom>
        </p:spPr>
      </p:pic>
      <p:pic>
        <p:nvPicPr>
          <p:cNvPr id="12" name="图片 11"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932" y="767749"/>
            <a:ext cx="5305686" cy="5546488"/>
          </a:xfrm>
          <a:prstGeom prst="rect">
            <a:avLst/>
          </a:prstGeom>
        </p:spPr>
      </p:pic>
      <p:sp>
        <p:nvSpPr>
          <p:cNvPr id="4" name="矩形 3"/>
          <p:cNvSpPr/>
          <p:nvPr/>
        </p:nvSpPr>
        <p:spPr>
          <a:xfrm>
            <a:off x="41275" y="159385"/>
            <a:ext cx="12081510" cy="54737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2757170" y="6295390"/>
            <a:ext cx="1042035" cy="518160"/>
          </a:xfrm>
          <a:prstGeom prst="rect">
            <a:avLst/>
          </a:prstGeom>
          <a:noFill/>
        </p:spPr>
        <p:txBody>
          <a:bodyPr wrap="square" rtlCol="0" anchor="t">
            <a:noAutofit/>
          </a:bodyPr>
          <a:lstStyle/>
          <a:p>
            <a:pPr lvl="0" algn="l">
              <a:lnSpc>
                <a:spcPct val="150000"/>
              </a:lnSpc>
              <a:buClrTx/>
              <a:buSzTx/>
              <a:buFontTx/>
            </a:pPr>
            <a:r>
              <a:rPr lang="en-US" altLang="zh-CN" sz="1600">
                <a:sym typeface="+mn-ea"/>
              </a:rPr>
              <a:t>                                                                                                         </a:t>
            </a:r>
            <a:endParaRPr lang="en-US" altLang="zh-CN" sz="1600">
              <a:sym typeface="+mn-ea"/>
            </a:endParaRPr>
          </a:p>
        </p:txBody>
      </p:sp>
      <p:sp>
        <p:nvSpPr>
          <p:cNvPr id="9" name="文本框 8"/>
          <p:cNvSpPr txBox="1"/>
          <p:nvPr/>
        </p:nvSpPr>
        <p:spPr>
          <a:xfrm>
            <a:off x="8536940" y="6320790"/>
            <a:ext cx="3632200" cy="518160"/>
          </a:xfrm>
          <a:prstGeom prst="rect">
            <a:avLst/>
          </a:prstGeom>
          <a:noFill/>
        </p:spPr>
        <p:txBody>
          <a:bodyPr wrap="square" rtlCol="0" anchor="t">
            <a:noAutofit/>
          </a:bodyPr>
          <a:lstStyle/>
          <a:p>
            <a:pPr lvl="0" algn="l">
              <a:lnSpc>
                <a:spcPct val="150000"/>
              </a:lnSpc>
              <a:buClrTx/>
              <a:buSzTx/>
              <a:buFontTx/>
            </a:pP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sp>
        <p:nvSpPr>
          <p:cNvPr id="10" name="文本框 9"/>
          <p:cNvSpPr txBox="1"/>
          <p:nvPr/>
        </p:nvSpPr>
        <p:spPr>
          <a:xfrm>
            <a:off x="2755900" y="248920"/>
            <a:ext cx="6680200" cy="400110"/>
          </a:xfrm>
          <a:prstGeom prst="rect">
            <a:avLst/>
          </a:prstGeom>
          <a:noFill/>
        </p:spPr>
        <p:txBody>
          <a:bodyPr wrap="square" rtlCol="0" anchor="t">
            <a:spAutoFit/>
          </a:bodyPr>
          <a:lstStyle/>
          <a:p>
            <a:r>
              <a:rPr lang="zh-CN" altLang="en-US" sz="2000" b="1" dirty="0" smtClean="0"/>
              <a:t>浮梁县鹅湖镇国土空间总体规划（</a:t>
            </a:r>
            <a:r>
              <a:rPr lang="en-US" altLang="zh-CN" sz="2000" b="1" dirty="0" smtClean="0"/>
              <a:t>2021-2035</a:t>
            </a:r>
            <a:r>
              <a:rPr lang="zh-CN" altLang="en-US" sz="2000" b="1" dirty="0" smtClean="0"/>
              <a:t>年）批后公开</a:t>
            </a:r>
            <a:endParaRPr lang="zh-CN" altLang="en-US" sz="2000" b="1" dirty="0"/>
          </a:p>
        </p:txBody>
      </p:sp>
      <p:sp>
        <p:nvSpPr>
          <p:cNvPr id="11" name="文本框 10"/>
          <p:cNvSpPr txBox="1"/>
          <p:nvPr/>
        </p:nvSpPr>
        <p:spPr>
          <a:xfrm>
            <a:off x="4592421" y="2214584"/>
            <a:ext cx="2164500" cy="2840132"/>
          </a:xfrm>
          <a:prstGeom prst="rect">
            <a:avLst/>
          </a:prstGeom>
          <a:noFill/>
        </p:spPr>
        <p:txBody>
          <a:bodyPr wrap="square" rtlCol="0" anchor="t">
            <a:noAutofit/>
          </a:bodyPr>
          <a:lstStyle/>
          <a:p>
            <a:r>
              <a:rPr lang="zh-CN" altLang="en-US" sz="1200" b="1" dirty="0" smtClean="0"/>
              <a:t>         规划</a:t>
            </a:r>
            <a:r>
              <a:rPr lang="zh-CN" altLang="en-US" sz="1200" b="1" dirty="0"/>
              <a:t>范围</a:t>
            </a:r>
            <a:r>
              <a:rPr lang="zh-CN" altLang="en-US" sz="1200" dirty="0" smtClean="0"/>
              <a:t>：</a:t>
            </a:r>
            <a:r>
              <a:rPr lang="zh-CN" altLang="zh-CN" sz="1200" dirty="0" smtClean="0"/>
              <a:t>鹅</a:t>
            </a:r>
            <a:r>
              <a:rPr lang="zh-CN" altLang="zh-CN" sz="1200" dirty="0"/>
              <a:t>湖镇行政辖区范围内的全部国土空间，全域国土面积为</a:t>
            </a:r>
            <a:r>
              <a:rPr lang="en-US" altLang="zh-CN" sz="1200" dirty="0"/>
              <a:t>188.34</a:t>
            </a:r>
            <a:r>
              <a:rPr lang="zh-CN" altLang="zh-CN" sz="1200" dirty="0"/>
              <a:t>平方公里（“三调</a:t>
            </a:r>
            <a:r>
              <a:rPr lang="en-US" altLang="zh-CN" sz="1200" dirty="0"/>
              <a:t>”</a:t>
            </a:r>
            <a:r>
              <a:rPr lang="zh-CN" altLang="zh-CN" sz="1200" dirty="0"/>
              <a:t>数据）</a:t>
            </a:r>
            <a:r>
              <a:rPr lang="zh-CN" altLang="zh-CN" sz="1200" dirty="0" smtClean="0"/>
              <a:t>。</a:t>
            </a:r>
            <a:r>
              <a:rPr lang="zh-CN" altLang="en-US" sz="1200" dirty="0" smtClean="0"/>
              <a:t>其中</a:t>
            </a:r>
            <a:r>
              <a:rPr lang="zh-CN" altLang="zh-CN" sz="1200" dirty="0" smtClean="0"/>
              <a:t>镇</a:t>
            </a:r>
            <a:r>
              <a:rPr lang="zh-CN" altLang="zh-CN" sz="1200" dirty="0"/>
              <a:t>区</a:t>
            </a:r>
            <a:r>
              <a:rPr lang="zh-CN" altLang="zh-CN" sz="1200" dirty="0" smtClean="0"/>
              <a:t>层次包括</a:t>
            </a:r>
            <a:r>
              <a:rPr lang="zh-CN" altLang="zh-CN" sz="1200" dirty="0"/>
              <a:t>东河以北的集镇以及通用机场周边区域，主要涉及鹅湖村，镇区范围内的国土面积为</a:t>
            </a:r>
            <a:r>
              <a:rPr lang="en-US" altLang="zh-CN" sz="1200" dirty="0"/>
              <a:t>198.36</a:t>
            </a:r>
            <a:r>
              <a:rPr lang="zh-CN" altLang="zh-CN" sz="1200" dirty="0"/>
              <a:t>公顷，其中城镇开发边界面积为</a:t>
            </a:r>
            <a:r>
              <a:rPr lang="en-US" altLang="zh-CN" sz="1200" dirty="0"/>
              <a:t>135.68</a:t>
            </a:r>
            <a:r>
              <a:rPr lang="zh-CN" altLang="zh-CN" sz="1200" dirty="0"/>
              <a:t>公顷</a:t>
            </a:r>
            <a:r>
              <a:rPr lang="zh-CN" altLang="zh-CN" sz="1200" dirty="0" smtClean="0"/>
              <a:t>。</a:t>
            </a:r>
            <a:r>
              <a:rPr lang="en-US" altLang="zh-CN" sz="1200" dirty="0" smtClean="0"/>
              <a:t>          </a:t>
            </a:r>
            <a:endParaRPr lang="en-US" altLang="zh-CN" sz="1200" dirty="0"/>
          </a:p>
          <a:p>
            <a:pPr indent="360045">
              <a:lnSpc>
                <a:spcPct val="150000"/>
              </a:lnSpc>
            </a:pPr>
            <a:r>
              <a:rPr lang="zh-CN" altLang="en-US" sz="1200" b="1" dirty="0" smtClean="0"/>
              <a:t>总体定位：</a:t>
            </a:r>
            <a:r>
              <a:rPr lang="zh-CN" altLang="zh-CN" sz="1200" dirty="0"/>
              <a:t>浮梁县农航文旅融合示范镇、浮梁县域东部地区商贸重镇</a:t>
            </a:r>
            <a:r>
              <a:rPr lang="zh-CN" altLang="zh-CN" sz="1200" dirty="0" smtClean="0"/>
              <a:t>。</a:t>
            </a:r>
            <a:r>
              <a:rPr lang="en-US" altLang="zh-CN" sz="1200" dirty="0" smtClean="0"/>
              <a:t>                 </a:t>
            </a:r>
            <a:endParaRPr lang="en-US" altLang="zh-CN" sz="1200" dirty="0"/>
          </a:p>
          <a:p>
            <a:pPr indent="0" fontAlgn="auto">
              <a:lnSpc>
                <a:spcPct val="150000"/>
              </a:lnSpc>
            </a:pPr>
            <a:r>
              <a:rPr lang="en-US" altLang="zh-CN" sz="1200" dirty="0"/>
              <a:t>                                                     </a:t>
            </a:r>
            <a:endParaRPr lang="zh-CN" altLang="en-US" sz="1200" dirty="0"/>
          </a:p>
        </p:txBody>
      </p:sp>
      <p:sp>
        <p:nvSpPr>
          <p:cNvPr id="14" name="矩形 13"/>
          <p:cNvSpPr/>
          <p:nvPr/>
        </p:nvSpPr>
        <p:spPr>
          <a:xfrm>
            <a:off x="8487131" y="799644"/>
            <a:ext cx="2485669"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487131" y="798914"/>
            <a:ext cx="2703381" cy="307777"/>
          </a:xfrm>
          <a:prstGeom prst="rect">
            <a:avLst/>
          </a:prstGeom>
          <a:noFill/>
        </p:spPr>
        <p:txBody>
          <a:bodyPr wrap="square" rtlCol="0" anchor="t">
            <a:spAutoFit/>
          </a:bodyPr>
          <a:lstStyle/>
          <a:p>
            <a:r>
              <a:rPr lang="zh-CN" altLang="en-US" sz="1400" b="1" dirty="0" smtClean="0"/>
              <a:t>镇域国土空间用地布局规划图</a:t>
            </a:r>
            <a:endParaRPr lang="zh-CN" altLang="en-US" sz="1400" b="1" dirty="0"/>
          </a:p>
        </p:txBody>
      </p:sp>
      <p:sp>
        <p:nvSpPr>
          <p:cNvPr id="2" name="文本框 1"/>
          <p:cNvSpPr txBox="1"/>
          <p:nvPr/>
        </p:nvSpPr>
        <p:spPr>
          <a:xfrm>
            <a:off x="8537575" y="6320790"/>
            <a:ext cx="3631565" cy="518160"/>
          </a:xfrm>
          <a:prstGeom prst="rect">
            <a:avLst/>
          </a:prstGeom>
          <a:noFill/>
        </p:spPr>
        <p:txBody>
          <a:bodyPr wrap="square" rtlCol="0" anchor="t">
            <a:noAutofit/>
          </a:bodyPr>
          <a:lstStyle/>
          <a:p>
            <a:pPr lvl="0" algn="l">
              <a:lnSpc>
                <a:spcPct val="150000"/>
              </a:lnSpc>
              <a:buClrTx/>
              <a:buSzTx/>
              <a:buFontTx/>
            </a:pPr>
            <a:r>
              <a:rPr lang="zh-CN" altLang="en-US" sz="1400" b="1" dirty="0">
                <a:sym typeface="+mn-ea"/>
              </a:rPr>
              <a:t>浮梁县自然资源和规划局</a:t>
            </a:r>
            <a:r>
              <a:rPr lang="en-US" altLang="zh-CN" sz="1600" b="1" dirty="0">
                <a:sym typeface="+mn-ea"/>
              </a:rPr>
              <a:t>   </a:t>
            </a:r>
            <a:r>
              <a:rPr lang="zh-CN" altLang="en-US" sz="1400" b="1" dirty="0">
                <a:sym typeface="+mn-ea"/>
              </a:rPr>
              <a:t>电话</a:t>
            </a:r>
            <a:r>
              <a:rPr lang="zh-CN" altLang="en-US" sz="1600" b="1" dirty="0">
                <a:sym typeface="+mn-ea"/>
              </a:rPr>
              <a:t>：</a:t>
            </a:r>
            <a:r>
              <a:rPr lang="en-US" altLang="zh-CN" sz="1600" b="1" dirty="0">
                <a:sym typeface="+mn-ea"/>
              </a:rPr>
              <a:t>2626625</a:t>
            </a: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pic>
        <p:nvPicPr>
          <p:cNvPr id="17" name="图片 1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2931" y="5704331"/>
            <a:ext cx="2085131" cy="615718"/>
          </a:xfrm>
          <a:prstGeom prst="rect">
            <a:avLst/>
          </a:prstGeom>
        </p:spPr>
      </p:pic>
      <p:sp>
        <p:nvSpPr>
          <p:cNvPr id="18" name="矩形 17"/>
          <p:cNvSpPr/>
          <p:nvPr/>
        </p:nvSpPr>
        <p:spPr>
          <a:xfrm>
            <a:off x="69850" y="755015"/>
            <a:ext cx="4438108" cy="297180"/>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396318" y="742253"/>
            <a:ext cx="2205951" cy="306705"/>
          </a:xfrm>
          <a:prstGeom prst="rect">
            <a:avLst/>
          </a:prstGeom>
          <a:noFill/>
        </p:spPr>
        <p:txBody>
          <a:bodyPr wrap="square" rtlCol="0" anchor="t">
            <a:spAutoFit/>
          </a:bodyPr>
          <a:lstStyle/>
          <a:p>
            <a:r>
              <a:rPr lang="zh-CN" altLang="en-US" sz="1400" b="1" dirty="0" smtClean="0"/>
              <a:t>总规及详规批复文件</a:t>
            </a:r>
            <a:endParaRPr lang="zh-CN" altLang="en-US" sz="1400" b="1" dirty="0" smtClean="0"/>
          </a:p>
        </p:txBody>
      </p:sp>
      <p:pic>
        <p:nvPicPr>
          <p:cNvPr id="13" name="图片 12"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194" y="1061720"/>
            <a:ext cx="1998583" cy="27787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00970" y="738628"/>
            <a:ext cx="2591030" cy="3642871"/>
            <a:chOff x="9600970" y="738628"/>
            <a:chExt cx="2591030" cy="3642871"/>
          </a:xfrm>
        </p:grpSpPr>
        <p:sp>
          <p:nvSpPr>
            <p:cNvPr id="38" name="矩形 37"/>
            <p:cNvSpPr/>
            <p:nvPr/>
          </p:nvSpPr>
          <p:spPr>
            <a:xfrm>
              <a:off x="9600971" y="738628"/>
              <a:ext cx="2591029" cy="1081705"/>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600971" y="2132856"/>
              <a:ext cx="2591029" cy="476994"/>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600970" y="2641675"/>
              <a:ext cx="2591029" cy="513482"/>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9600970" y="3177456"/>
              <a:ext cx="2591029" cy="1204043"/>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600971" y="1844824"/>
              <a:ext cx="2591029" cy="260200"/>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41274" y="159385"/>
            <a:ext cx="12150725" cy="54737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nvSpPr>
        <p:spPr>
          <a:xfrm>
            <a:off x="69850" y="6358890"/>
            <a:ext cx="12081510" cy="422910"/>
          </a:xfrm>
          <a:prstGeom prst="rect">
            <a:avLst/>
          </a:prstGeom>
          <a:solidFill>
            <a:srgbClr val="C7E7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0" y="6295390"/>
            <a:ext cx="1384935" cy="518160"/>
          </a:xfrm>
          <a:prstGeom prst="rect">
            <a:avLst/>
          </a:prstGeom>
          <a:noFill/>
        </p:spPr>
        <p:txBody>
          <a:bodyPr wrap="square" rtlCol="0" anchor="t">
            <a:noAutofit/>
          </a:bodyPr>
          <a:lstStyle/>
          <a:p>
            <a:pPr indent="0" fontAlgn="auto">
              <a:lnSpc>
                <a:spcPct val="150000"/>
              </a:lnSpc>
            </a:pPr>
            <a:r>
              <a:rPr lang="en-US" altLang="zh-CN" sz="1600"/>
              <a:t>   </a:t>
            </a:r>
            <a:r>
              <a:rPr lang="en-US" altLang="zh-CN" sz="1600" b="1"/>
              <a:t> </a:t>
            </a:r>
            <a:r>
              <a:rPr lang="en-US" altLang="zh-CN" sz="1200"/>
              <a:t>                                                                                                                                       </a:t>
            </a:r>
            <a:endParaRPr lang="zh-CN" altLang="en-US" sz="1200"/>
          </a:p>
          <a:p>
            <a:pPr indent="0" algn="ctr" fontAlgn="auto">
              <a:lnSpc>
                <a:spcPct val="150000"/>
              </a:lnSpc>
            </a:pPr>
            <a:r>
              <a:rPr lang="en-US" altLang="zh-CN" sz="1200"/>
              <a:t>                                                                                                                         </a:t>
            </a:r>
            <a:endParaRPr lang="zh-CN" altLang="en-US" sz="1200"/>
          </a:p>
        </p:txBody>
      </p:sp>
      <p:sp>
        <p:nvSpPr>
          <p:cNvPr id="8" name="文本框 7"/>
          <p:cNvSpPr txBox="1"/>
          <p:nvPr/>
        </p:nvSpPr>
        <p:spPr>
          <a:xfrm>
            <a:off x="2757170" y="6295390"/>
            <a:ext cx="1042035" cy="518160"/>
          </a:xfrm>
          <a:prstGeom prst="rect">
            <a:avLst/>
          </a:prstGeom>
          <a:noFill/>
        </p:spPr>
        <p:txBody>
          <a:bodyPr wrap="square" rtlCol="0" anchor="t">
            <a:noAutofit/>
          </a:bodyPr>
          <a:lstStyle/>
          <a:p>
            <a:pPr lvl="0" algn="l">
              <a:lnSpc>
                <a:spcPct val="150000"/>
              </a:lnSpc>
              <a:buClrTx/>
              <a:buSzTx/>
              <a:buFontTx/>
            </a:pP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sp>
        <p:nvSpPr>
          <p:cNvPr id="9" name="文本框 8"/>
          <p:cNvSpPr txBox="1"/>
          <p:nvPr/>
        </p:nvSpPr>
        <p:spPr>
          <a:xfrm>
            <a:off x="6029325" y="6308090"/>
            <a:ext cx="1042035" cy="518160"/>
          </a:xfrm>
          <a:prstGeom prst="rect">
            <a:avLst/>
          </a:prstGeom>
          <a:noFill/>
        </p:spPr>
        <p:txBody>
          <a:bodyPr wrap="square" rtlCol="0" anchor="t">
            <a:noAutofit/>
          </a:bodyPr>
          <a:lstStyle/>
          <a:p>
            <a:pPr lvl="0" algn="l">
              <a:lnSpc>
                <a:spcPct val="150000"/>
              </a:lnSpc>
              <a:buClrTx/>
              <a:buSzTx/>
              <a:buFontTx/>
            </a:pPr>
            <a:r>
              <a:rPr lang="en-US" altLang="zh-CN" sz="1600">
                <a:sym typeface="+mn-ea"/>
              </a:rPr>
              <a:t>                                                                                                                                            </a:t>
            </a:r>
            <a:endParaRPr lang="en-US" altLang="zh-CN" sz="1600">
              <a:sym typeface="+mn-ea"/>
            </a:endParaRPr>
          </a:p>
          <a:p>
            <a:pPr lvl="0" algn="l">
              <a:lnSpc>
                <a:spcPct val="150000"/>
              </a:lnSpc>
              <a:buClrTx/>
              <a:buSzTx/>
              <a:buFontTx/>
            </a:pPr>
            <a:r>
              <a:rPr lang="en-US" altLang="zh-CN" sz="1600">
                <a:sym typeface="+mn-ea"/>
              </a:rPr>
              <a:t>                                                                                                                         </a:t>
            </a:r>
            <a:endParaRPr lang="en-US" altLang="zh-CN" sz="1600">
              <a:sym typeface="+mn-ea"/>
            </a:endParaRPr>
          </a:p>
        </p:txBody>
      </p:sp>
      <p:sp>
        <p:nvSpPr>
          <p:cNvPr id="10" name="文本框 9"/>
          <p:cNvSpPr txBox="1"/>
          <p:nvPr/>
        </p:nvSpPr>
        <p:spPr>
          <a:xfrm>
            <a:off x="8536940" y="6320790"/>
            <a:ext cx="3632200" cy="518160"/>
          </a:xfrm>
          <a:prstGeom prst="rect">
            <a:avLst/>
          </a:prstGeom>
          <a:noFill/>
        </p:spPr>
        <p:txBody>
          <a:bodyPr wrap="square" rtlCol="0" anchor="t">
            <a:noAutofit/>
          </a:bodyPr>
          <a:lstStyle/>
          <a:p>
            <a:pPr lvl="0" algn="l">
              <a:lnSpc>
                <a:spcPct val="150000"/>
              </a:lnSpc>
              <a:buClrTx/>
              <a:buSzTx/>
              <a:buFontTx/>
            </a:pP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grpSp>
        <p:nvGrpSpPr>
          <p:cNvPr id="12" name="组合 11"/>
          <p:cNvGrpSpPr/>
          <p:nvPr/>
        </p:nvGrpSpPr>
        <p:grpSpPr>
          <a:xfrm>
            <a:off x="212272" y="738629"/>
            <a:ext cx="3103807" cy="307777"/>
            <a:chOff x="38099" y="738628"/>
            <a:chExt cx="3240088" cy="354355"/>
          </a:xfrm>
        </p:grpSpPr>
        <p:sp>
          <p:nvSpPr>
            <p:cNvPr id="22" name="矩形 21"/>
            <p:cNvSpPr/>
            <p:nvPr/>
          </p:nvSpPr>
          <p:spPr>
            <a:xfrm>
              <a:off x="38099" y="738628"/>
              <a:ext cx="324008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73598" y="738628"/>
              <a:ext cx="2604589" cy="354355"/>
            </a:xfrm>
            <a:prstGeom prst="rect">
              <a:avLst/>
            </a:prstGeom>
            <a:noFill/>
          </p:spPr>
          <p:txBody>
            <a:bodyPr wrap="square" rtlCol="0" anchor="t">
              <a:spAutoFit/>
            </a:bodyPr>
            <a:lstStyle/>
            <a:p>
              <a:r>
                <a:rPr lang="zh-CN" altLang="en-US" sz="1400" b="1" dirty="0"/>
                <a:t>镇</a:t>
              </a:r>
              <a:r>
                <a:rPr lang="zh-CN" altLang="en-US" sz="1400" b="1" dirty="0" smtClean="0"/>
                <a:t>域国土空间总体格局规划</a:t>
              </a:r>
              <a:endParaRPr lang="zh-CN" altLang="en-US" sz="1400" b="1" dirty="0"/>
            </a:p>
          </p:txBody>
        </p:sp>
      </p:grpSp>
      <p:sp>
        <p:nvSpPr>
          <p:cNvPr id="27" name="任意多边形 26"/>
          <p:cNvSpPr/>
          <p:nvPr/>
        </p:nvSpPr>
        <p:spPr>
          <a:xfrm flipH="1">
            <a:off x="9554553" y="706755"/>
            <a:ext cx="46418" cy="5652135"/>
          </a:xfrm>
          <a:custGeom>
            <a:avLst/>
            <a:gdLst>
              <a:gd name="connsiteX0" fmla="*/ 0 w 0"/>
              <a:gd name="connsiteY0" fmla="*/ 0 h 5524500"/>
              <a:gd name="connsiteX1" fmla="*/ 0 w 0"/>
              <a:gd name="connsiteY1" fmla="*/ 5524500 h 5524500"/>
            </a:gdLst>
            <a:ahLst/>
            <a:cxnLst>
              <a:cxn ang="0">
                <a:pos x="connsiteX0" y="connsiteY0"/>
              </a:cxn>
              <a:cxn ang="0">
                <a:pos x="connsiteX1" y="connsiteY1"/>
              </a:cxn>
            </a:cxnLst>
            <a:rect l="l" t="t" r="r" b="b"/>
            <a:pathLst>
              <a:path h="5524500">
                <a:moveTo>
                  <a:pt x="0" y="0"/>
                </a:moveTo>
                <a:lnTo>
                  <a:pt x="0" y="552450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2523" y="4022240"/>
            <a:ext cx="3483610" cy="2677656"/>
          </a:xfrm>
          <a:prstGeom prst="rect">
            <a:avLst/>
          </a:prstGeom>
        </p:spPr>
        <p:txBody>
          <a:bodyPr wrap="square">
            <a:spAutoFit/>
          </a:bodyPr>
          <a:lstStyle/>
          <a:p>
            <a:pPr>
              <a:lnSpc>
                <a:spcPct val="150000"/>
              </a:lnSpc>
            </a:pPr>
            <a:endParaRPr lang="en-US" altLang="zh-CN" sz="1200" dirty="0" smtClean="0"/>
          </a:p>
          <a:p>
            <a:r>
              <a:rPr lang="zh-CN" altLang="zh-CN" sz="1200" b="1" dirty="0"/>
              <a:t>“一核”</a:t>
            </a:r>
            <a:r>
              <a:rPr lang="zh-CN" altLang="zh-CN" sz="1200" dirty="0"/>
              <a:t>指以东河两岸集镇为主体的镇区，带动全域空间发展的核心。</a:t>
            </a:r>
            <a:endParaRPr lang="zh-CN" altLang="zh-CN" sz="1200" dirty="0"/>
          </a:p>
          <a:p>
            <a:r>
              <a:rPr lang="zh-CN" altLang="zh-CN" sz="1200" b="1" dirty="0"/>
              <a:t>“两带”</a:t>
            </a:r>
            <a:r>
              <a:rPr lang="zh-CN" altLang="zh-CN" sz="1200" dirty="0"/>
              <a:t>指强化沿东西向景瑶公路（</a:t>
            </a:r>
            <a:r>
              <a:rPr lang="en-US" altLang="zh-CN" sz="1200" dirty="0"/>
              <a:t>S205</a:t>
            </a:r>
            <a:r>
              <a:rPr lang="zh-CN" altLang="zh-CN" sz="1200" dirty="0"/>
              <a:t>）、南北向的</a:t>
            </a:r>
            <a:r>
              <a:rPr lang="en-US" altLang="zh-CN" sz="1200" dirty="0"/>
              <a:t>S302</a:t>
            </a:r>
            <a:r>
              <a:rPr lang="zh-CN" altLang="zh-CN" sz="1200" dirty="0"/>
              <a:t>两条城镇空间发展轴线，沿线组织主要村庄、产业发展空间，强化要素集聚能力和重大基础设施保障能力，提升国土空间高质量发展水平。</a:t>
            </a:r>
            <a:endParaRPr lang="zh-CN" altLang="zh-CN" sz="1200" dirty="0"/>
          </a:p>
          <a:p>
            <a:r>
              <a:rPr lang="zh-CN" altLang="zh-CN" sz="1200" b="1" dirty="0"/>
              <a:t>“两屏”</a:t>
            </a:r>
            <a:r>
              <a:rPr lang="zh-CN" altLang="zh-CN" sz="1200" dirty="0"/>
              <a:t>指以黄牛信省级森林公园为核心区域的北部丘陵生态屏障以及镇域南部丘陵生态屏障。</a:t>
            </a:r>
            <a:endParaRPr lang="zh-CN" altLang="zh-CN" sz="1200" dirty="0"/>
          </a:p>
          <a:p>
            <a:r>
              <a:rPr lang="zh-CN" altLang="zh-CN" sz="1200" b="1" dirty="0"/>
              <a:t>“三区</a:t>
            </a:r>
            <a:r>
              <a:rPr lang="en-US" altLang="zh-CN" sz="1200" b="1" dirty="0"/>
              <a:t>”</a:t>
            </a:r>
            <a:r>
              <a:rPr lang="zh-CN" altLang="zh-CN" sz="1200" dirty="0"/>
              <a:t>指北部生态农业发展区、中部现代农业休闲观光区、南部高效特色农业示范区。</a:t>
            </a:r>
            <a:endParaRPr lang="zh-CN" altLang="zh-CN" sz="1200" dirty="0"/>
          </a:p>
          <a:p>
            <a:pPr>
              <a:lnSpc>
                <a:spcPct val="150000"/>
              </a:lnSpc>
            </a:pPr>
            <a:endParaRPr lang="zh-CN" altLang="en-US" sz="1200" dirty="0"/>
          </a:p>
        </p:txBody>
      </p:sp>
      <p:grpSp>
        <p:nvGrpSpPr>
          <p:cNvPr id="13" name="组合 12"/>
          <p:cNvGrpSpPr/>
          <p:nvPr/>
        </p:nvGrpSpPr>
        <p:grpSpPr>
          <a:xfrm>
            <a:off x="3508350" y="728799"/>
            <a:ext cx="2920623" cy="307777"/>
            <a:chOff x="3363192" y="733438"/>
            <a:chExt cx="3240088" cy="307777"/>
          </a:xfrm>
        </p:grpSpPr>
        <p:sp>
          <p:nvSpPr>
            <p:cNvPr id="39" name="矩形 38"/>
            <p:cNvSpPr/>
            <p:nvPr/>
          </p:nvSpPr>
          <p:spPr>
            <a:xfrm>
              <a:off x="3363192" y="733438"/>
              <a:ext cx="324008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24"/>
            <p:cNvSpPr txBox="1"/>
            <p:nvPr/>
          </p:nvSpPr>
          <p:spPr>
            <a:xfrm>
              <a:off x="3907766" y="733438"/>
              <a:ext cx="2482212" cy="307777"/>
            </a:xfrm>
            <a:prstGeom prst="rect">
              <a:avLst/>
            </a:prstGeom>
            <a:noFill/>
          </p:spPr>
          <p:txBody>
            <a:bodyPr wrap="square" rtlCol="0" anchor="t">
              <a:spAutoFit/>
            </a:bodyPr>
            <a:lstStyle/>
            <a:p>
              <a:r>
                <a:rPr lang="zh-CN" altLang="en-US" sz="1400" b="1" dirty="0" smtClean="0"/>
                <a:t>镇域国土空间控制线规划</a:t>
              </a:r>
              <a:endParaRPr lang="zh-CN" altLang="en-US" sz="1400" b="1" dirty="0"/>
            </a:p>
          </p:txBody>
        </p:sp>
      </p:grpSp>
      <p:sp>
        <p:nvSpPr>
          <p:cNvPr id="46" name="矩形 45"/>
          <p:cNvSpPr/>
          <p:nvPr/>
        </p:nvSpPr>
        <p:spPr>
          <a:xfrm>
            <a:off x="3464345" y="4256837"/>
            <a:ext cx="3047002" cy="2031325"/>
          </a:xfrm>
          <a:prstGeom prst="rect">
            <a:avLst/>
          </a:prstGeom>
        </p:spPr>
        <p:txBody>
          <a:bodyPr wrap="square">
            <a:spAutoFit/>
          </a:bodyPr>
          <a:lstStyle/>
          <a:p>
            <a:pPr>
              <a:lnSpc>
                <a:spcPct val="150000"/>
              </a:lnSpc>
            </a:pPr>
            <a:r>
              <a:rPr lang="zh-CN" altLang="zh-CN" sz="1200" dirty="0"/>
              <a:t>严格落实上位规划下达的规划约束性指标</a:t>
            </a:r>
            <a:r>
              <a:rPr lang="zh-CN" altLang="zh-CN" sz="1200" dirty="0" smtClean="0"/>
              <a:t>，规划</a:t>
            </a:r>
            <a:r>
              <a:rPr lang="zh-CN" altLang="zh-CN" sz="1200" dirty="0"/>
              <a:t>至</a:t>
            </a:r>
            <a:r>
              <a:rPr lang="en-US" altLang="zh-CN" sz="1200" dirty="0"/>
              <a:t>2035</a:t>
            </a:r>
            <a:r>
              <a:rPr lang="zh-CN" altLang="zh-CN" sz="1200" dirty="0"/>
              <a:t>年</a:t>
            </a:r>
            <a:r>
              <a:rPr lang="zh-CN" altLang="zh-CN" sz="1200" dirty="0" smtClean="0"/>
              <a:t>，</a:t>
            </a:r>
            <a:r>
              <a:rPr lang="zh-CN" altLang="zh-CN" sz="1200" dirty="0"/>
              <a:t>鹅湖镇落实</a:t>
            </a:r>
            <a:r>
              <a:rPr lang="zh-CN" altLang="zh-CN" sz="1200" b="1" dirty="0"/>
              <a:t>耕地保有量</a:t>
            </a:r>
            <a:r>
              <a:rPr lang="zh-CN" altLang="zh-CN" sz="1200" dirty="0"/>
              <a:t>不低于</a:t>
            </a:r>
            <a:r>
              <a:rPr lang="en-US" altLang="zh-CN" sz="1200" dirty="0"/>
              <a:t>3789.03</a:t>
            </a:r>
            <a:r>
              <a:rPr lang="zh-CN" altLang="zh-CN" sz="1200" dirty="0"/>
              <a:t>公顷（</a:t>
            </a:r>
            <a:r>
              <a:rPr lang="en-US" altLang="zh-CN" sz="1200" dirty="0"/>
              <a:t>5.6835</a:t>
            </a:r>
            <a:r>
              <a:rPr lang="zh-CN" altLang="zh-CN" sz="1200" dirty="0"/>
              <a:t>万亩），</a:t>
            </a:r>
            <a:r>
              <a:rPr lang="zh-CN" altLang="zh-CN" sz="1200" b="1" dirty="0"/>
              <a:t>永久基本农田</a:t>
            </a:r>
            <a:r>
              <a:rPr lang="zh-CN" altLang="zh-CN" sz="1200" dirty="0"/>
              <a:t>面积不低于</a:t>
            </a:r>
            <a:r>
              <a:rPr lang="en-US" altLang="zh-CN" sz="1200" dirty="0"/>
              <a:t>3513.37</a:t>
            </a:r>
            <a:r>
              <a:rPr lang="zh-CN" altLang="zh-CN" sz="1200" dirty="0"/>
              <a:t>公顷（</a:t>
            </a:r>
            <a:r>
              <a:rPr lang="en-US" altLang="zh-CN" sz="1200" dirty="0"/>
              <a:t>5.2701</a:t>
            </a:r>
            <a:r>
              <a:rPr lang="zh-CN" altLang="zh-CN" sz="1200" dirty="0"/>
              <a:t>万亩</a:t>
            </a:r>
            <a:r>
              <a:rPr lang="zh-CN" altLang="zh-CN" sz="1200" dirty="0" smtClean="0"/>
              <a:t>）</a:t>
            </a:r>
            <a:r>
              <a:rPr lang="zh-CN" altLang="en-US" sz="1200" dirty="0" smtClean="0"/>
              <a:t>；</a:t>
            </a:r>
            <a:r>
              <a:rPr lang="zh-CN" altLang="zh-CN" sz="1200" b="1" dirty="0" smtClean="0"/>
              <a:t>生态</a:t>
            </a:r>
            <a:r>
              <a:rPr lang="zh-CN" altLang="zh-CN" sz="1200" b="1" dirty="0"/>
              <a:t>保护红线</a:t>
            </a:r>
            <a:r>
              <a:rPr lang="zh-CN" altLang="zh-CN" sz="1200" dirty="0"/>
              <a:t>面积</a:t>
            </a:r>
            <a:r>
              <a:rPr lang="en-US" altLang="zh-CN" sz="1200" dirty="0"/>
              <a:t>4846.59</a:t>
            </a:r>
            <a:r>
              <a:rPr lang="zh-CN" altLang="zh-CN" sz="1200" dirty="0"/>
              <a:t>公顷（</a:t>
            </a:r>
            <a:r>
              <a:rPr lang="en-US" altLang="zh-CN" sz="1200" dirty="0"/>
              <a:t>48.47</a:t>
            </a:r>
            <a:r>
              <a:rPr lang="zh-CN" altLang="zh-CN" sz="1200" dirty="0"/>
              <a:t>平方公里</a:t>
            </a:r>
            <a:r>
              <a:rPr lang="zh-CN" altLang="zh-CN" sz="1200" dirty="0" smtClean="0"/>
              <a:t>）</a:t>
            </a:r>
            <a:r>
              <a:rPr lang="zh-CN" altLang="en-US" sz="1200" dirty="0" smtClean="0"/>
              <a:t>；</a:t>
            </a:r>
            <a:r>
              <a:rPr lang="zh-CN" altLang="zh-CN" sz="1200" b="1" dirty="0" smtClean="0"/>
              <a:t>城镇</a:t>
            </a:r>
            <a:r>
              <a:rPr lang="zh-CN" altLang="zh-CN" sz="1200" b="1" dirty="0"/>
              <a:t>开发边界</a:t>
            </a:r>
            <a:r>
              <a:rPr lang="zh-CN" altLang="zh-CN" sz="1200" dirty="0"/>
              <a:t>面积不超过</a:t>
            </a:r>
            <a:r>
              <a:rPr lang="en-US" altLang="zh-CN" sz="1200" dirty="0"/>
              <a:t>221.33</a:t>
            </a:r>
            <a:r>
              <a:rPr lang="zh-CN" altLang="zh-CN" sz="1200" dirty="0"/>
              <a:t>公顷</a:t>
            </a:r>
            <a:endParaRPr lang="zh-CN" altLang="en-US" sz="1200" b="1" dirty="0"/>
          </a:p>
        </p:txBody>
      </p:sp>
      <p:sp>
        <p:nvSpPr>
          <p:cNvPr id="15" name="文本框 14"/>
          <p:cNvSpPr txBox="1"/>
          <p:nvPr/>
        </p:nvSpPr>
        <p:spPr>
          <a:xfrm>
            <a:off x="8632825" y="6311265"/>
            <a:ext cx="3518535" cy="518160"/>
          </a:xfrm>
          <a:prstGeom prst="rect">
            <a:avLst/>
          </a:prstGeom>
          <a:noFill/>
        </p:spPr>
        <p:txBody>
          <a:bodyPr wrap="square" rtlCol="0" anchor="t">
            <a:noAutofit/>
          </a:bodyPr>
          <a:lstStyle/>
          <a:p>
            <a:pPr lvl="0" algn="l">
              <a:lnSpc>
                <a:spcPct val="150000"/>
              </a:lnSpc>
              <a:buClrTx/>
              <a:buSzTx/>
              <a:buFontTx/>
            </a:pPr>
            <a:r>
              <a:rPr lang="zh-CN" altLang="en-US" sz="1400" b="1" dirty="0">
                <a:sym typeface="+mn-ea"/>
              </a:rPr>
              <a:t>浮梁县自然资源和规划局</a:t>
            </a:r>
            <a:r>
              <a:rPr lang="en-US" altLang="zh-CN" sz="1400" b="1" dirty="0">
                <a:sym typeface="+mn-ea"/>
              </a:rPr>
              <a:t>   </a:t>
            </a:r>
            <a:r>
              <a:rPr lang="zh-CN" altLang="en-US" sz="1400" b="1" dirty="0">
                <a:sym typeface="+mn-ea"/>
              </a:rPr>
              <a:t>电话：</a:t>
            </a:r>
            <a:r>
              <a:rPr lang="en-US" altLang="zh-CN" sz="1400" b="1" dirty="0">
                <a:sym typeface="+mn-ea"/>
              </a:rPr>
              <a:t>2626625</a:t>
            </a:r>
            <a:r>
              <a:rPr lang="en-US" altLang="zh-CN" sz="1400" dirty="0">
                <a:sym typeface="+mn-ea"/>
              </a:rPr>
              <a:t> </a:t>
            </a:r>
            <a:r>
              <a:rPr lang="en-US" altLang="zh-CN" sz="1600" dirty="0">
                <a:sym typeface="+mn-ea"/>
              </a:rPr>
              <a:t>                                                                                                                                        </a:t>
            </a:r>
            <a:endParaRPr lang="en-US" altLang="zh-CN" sz="1600" dirty="0">
              <a:sym typeface="+mn-ea"/>
            </a:endParaRPr>
          </a:p>
          <a:p>
            <a:pPr lvl="0" algn="l">
              <a:lnSpc>
                <a:spcPct val="150000"/>
              </a:lnSpc>
              <a:buClrTx/>
              <a:buSzTx/>
              <a:buFontTx/>
            </a:pPr>
            <a:r>
              <a:rPr lang="en-US" altLang="zh-CN" sz="1600" dirty="0">
                <a:sym typeface="+mn-ea"/>
              </a:rPr>
              <a:t>                                                                                                                         </a:t>
            </a:r>
            <a:endParaRPr lang="en-US" altLang="zh-CN" sz="1600" dirty="0">
              <a:sym typeface="+mn-ea"/>
            </a:endParaRPr>
          </a:p>
        </p:txBody>
      </p:sp>
      <p:sp>
        <p:nvSpPr>
          <p:cNvPr id="48" name="矩形 47"/>
          <p:cNvSpPr/>
          <p:nvPr/>
        </p:nvSpPr>
        <p:spPr>
          <a:xfrm>
            <a:off x="6511348" y="4233747"/>
            <a:ext cx="3079279" cy="2123658"/>
          </a:xfrm>
          <a:prstGeom prst="rect">
            <a:avLst/>
          </a:prstGeom>
        </p:spPr>
        <p:txBody>
          <a:bodyPr wrap="square">
            <a:spAutoFit/>
          </a:bodyPr>
          <a:lstStyle/>
          <a:p>
            <a:r>
              <a:rPr lang="zh-CN" altLang="zh-CN" sz="1200" dirty="0"/>
              <a:t>鹅湖镇区规划形成：“</a:t>
            </a:r>
            <a:r>
              <a:rPr lang="zh-CN" altLang="zh-CN" sz="1200" b="1" dirty="0"/>
              <a:t>一心两轴两片</a:t>
            </a:r>
            <a:r>
              <a:rPr lang="zh-CN" altLang="zh-CN" sz="1200" dirty="0"/>
              <a:t>”的空间结构。 </a:t>
            </a:r>
            <a:endParaRPr lang="zh-CN" altLang="zh-CN" sz="1200" dirty="0"/>
          </a:p>
          <a:p>
            <a:r>
              <a:rPr lang="zh-CN" altLang="zh-CN" sz="1200" b="1" dirty="0"/>
              <a:t>“一心”</a:t>
            </a:r>
            <a:r>
              <a:rPr lang="zh-CN" altLang="zh-CN" sz="1200" dirty="0"/>
              <a:t>指由镇政府、小学、幼儿园、医院及周边商贸组成的公共服务中心。</a:t>
            </a:r>
            <a:endParaRPr lang="zh-CN" altLang="zh-CN" sz="1200" dirty="0"/>
          </a:p>
          <a:p>
            <a:r>
              <a:rPr lang="zh-CN" altLang="zh-CN" sz="1200" b="1" dirty="0"/>
              <a:t>“两轴”</a:t>
            </a:r>
            <a:r>
              <a:rPr lang="zh-CN" altLang="zh-CN" sz="1200" dirty="0"/>
              <a:t>分别指以东西向的为对外交通发展的城镇空间发展轴，规划以</a:t>
            </a:r>
            <a:r>
              <a:rPr lang="en-US" altLang="zh-CN" sz="1200" dirty="0"/>
              <a:t>S205</a:t>
            </a:r>
            <a:r>
              <a:rPr lang="zh-CN" altLang="zh-CN" sz="1200" dirty="0"/>
              <a:t>省道为镇区建设空间拓展轴，以南部东河水系为镇区主要的景观轴线，镇区建设依托这条轴线，开发空间景观节点。</a:t>
            </a:r>
            <a:endParaRPr lang="zh-CN" altLang="zh-CN" sz="1200" dirty="0"/>
          </a:p>
          <a:p>
            <a:r>
              <a:rPr lang="zh-CN" altLang="zh-CN" sz="1200" b="1" dirty="0"/>
              <a:t>“两片”</a:t>
            </a:r>
            <a:r>
              <a:rPr lang="zh-CN" altLang="zh-CN" sz="1200" dirty="0"/>
              <a:t>指以老镇为主的综合生活区以及高岭中国村为主的旅游休闲区。</a:t>
            </a:r>
            <a:endParaRPr lang="zh-CN" altLang="en-US" sz="1200" dirty="0"/>
          </a:p>
        </p:txBody>
      </p:sp>
      <p:grpSp>
        <p:nvGrpSpPr>
          <p:cNvPr id="49" name="组合 48"/>
          <p:cNvGrpSpPr/>
          <p:nvPr/>
        </p:nvGrpSpPr>
        <p:grpSpPr>
          <a:xfrm>
            <a:off x="6617078" y="751079"/>
            <a:ext cx="2838248" cy="312967"/>
            <a:chOff x="7253256" y="714501"/>
            <a:chExt cx="2818538" cy="312967"/>
          </a:xfrm>
        </p:grpSpPr>
        <p:sp>
          <p:nvSpPr>
            <p:cNvPr id="50" name="矩形 49"/>
            <p:cNvSpPr/>
            <p:nvPr/>
          </p:nvSpPr>
          <p:spPr>
            <a:xfrm>
              <a:off x="7253256" y="714501"/>
              <a:ext cx="2818538" cy="297399"/>
            </a:xfrm>
            <a:prstGeom prst="rect">
              <a:avLst/>
            </a:prstGeom>
            <a:solidFill>
              <a:srgbClr val="C7E7F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24"/>
            <p:cNvSpPr txBox="1"/>
            <p:nvPr/>
          </p:nvSpPr>
          <p:spPr>
            <a:xfrm>
              <a:off x="7943054" y="719691"/>
              <a:ext cx="1851939" cy="307777"/>
            </a:xfrm>
            <a:prstGeom prst="rect">
              <a:avLst/>
            </a:prstGeom>
            <a:noFill/>
          </p:spPr>
          <p:txBody>
            <a:bodyPr wrap="square" rtlCol="0" anchor="t">
              <a:spAutoFit/>
            </a:bodyPr>
            <a:lstStyle/>
            <a:p>
              <a:r>
                <a:rPr lang="zh-CN" altLang="en-US" sz="1400" b="1" dirty="0" smtClean="0"/>
                <a:t>镇区空间结构规划</a:t>
              </a:r>
              <a:endParaRPr lang="zh-CN" altLang="en-US" sz="1400" b="1" dirty="0"/>
            </a:p>
          </p:txBody>
        </p:sp>
      </p:grpSp>
      <p:sp>
        <p:nvSpPr>
          <p:cNvPr id="37" name="文本框 36"/>
          <p:cNvSpPr txBox="1"/>
          <p:nvPr/>
        </p:nvSpPr>
        <p:spPr>
          <a:xfrm>
            <a:off x="2755900" y="248920"/>
            <a:ext cx="6680200" cy="400110"/>
          </a:xfrm>
          <a:prstGeom prst="rect">
            <a:avLst/>
          </a:prstGeom>
          <a:noFill/>
        </p:spPr>
        <p:txBody>
          <a:bodyPr wrap="square" rtlCol="0" anchor="t">
            <a:spAutoFit/>
          </a:bodyPr>
          <a:lstStyle/>
          <a:p>
            <a:r>
              <a:rPr lang="zh-CN" altLang="en-US" sz="2000" b="1" dirty="0" smtClean="0"/>
              <a:t>浮梁县鹅湖镇国土空间总体规划（</a:t>
            </a:r>
            <a:r>
              <a:rPr lang="en-US" altLang="zh-CN" sz="2000" b="1" dirty="0" smtClean="0"/>
              <a:t>2021-2035</a:t>
            </a:r>
            <a:r>
              <a:rPr lang="zh-CN" altLang="en-US" sz="2000" b="1" dirty="0" smtClean="0"/>
              <a:t>年）批后公开</a:t>
            </a:r>
            <a:endParaRPr lang="zh-CN" altLang="en-US" sz="2000" b="1" dirty="0"/>
          </a:p>
        </p:txBody>
      </p:sp>
      <p:pic>
        <p:nvPicPr>
          <p:cNvPr id="16" name="图片 15" descr="屏幕剪辑"/>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719" y="1021915"/>
            <a:ext cx="3138564" cy="3290507"/>
          </a:xfrm>
          <a:prstGeom prst="rect">
            <a:avLst/>
          </a:prstGeom>
        </p:spPr>
      </p:pic>
      <p:pic>
        <p:nvPicPr>
          <p:cNvPr id="17" name="图片 1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583" y="1028403"/>
            <a:ext cx="3150947" cy="3284019"/>
          </a:xfrm>
          <a:prstGeom prst="rect">
            <a:avLst/>
          </a:prstGeom>
        </p:spPr>
      </p:pic>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985" y="1064387"/>
            <a:ext cx="2961177" cy="3167876"/>
          </a:xfrm>
          <a:prstGeom prst="rect">
            <a:avLst/>
          </a:prstGeom>
        </p:spPr>
      </p:pic>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2830</Words>
  <Application>WPS 演示</Application>
  <PresentationFormat>宽屏</PresentationFormat>
  <Paragraphs>54</Paragraphs>
  <Slides>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vt:i4>
      </vt:variant>
    </vt:vector>
  </HeadingPairs>
  <TitlesOfParts>
    <vt:vector size="9" baseType="lpstr">
      <vt:lpstr>Arial</vt:lpstr>
      <vt:lpstr>宋体</vt:lpstr>
      <vt:lpstr>Wingdings</vt:lpstr>
      <vt:lpstr>Calibri</vt:lpstr>
      <vt:lpstr>微软雅黑</vt:lpstr>
      <vt:lpstr>Arial Unicode MS</vt:lpstr>
      <vt:lpstr>WPS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cp:lastModifiedBy>
  <cp:revision>107</cp:revision>
  <dcterms:created xsi:type="dcterms:W3CDTF">2023-08-09T12:44:00Z</dcterms:created>
  <dcterms:modified xsi:type="dcterms:W3CDTF">2026-01-09T01:18:24Z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30BAFC5202E2431DA211264565428EB2_13</vt:lpwstr>
  </property>
  <property fmtid="{D5CDD505-2E9C-101B-9397-08002B2CF9AE}" pid="3" name="KSOProductBuildVer">
    <vt:lpwstr>2052-11.8.2.8959</vt:lpwstr>
  </property>
</Properties>
</file>