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custDataLst>
    <p:tags r:id="rId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80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1.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A8B16B4-F753-4ACD-847D-7D272E309D2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900A3F-0D37-46BD-9912-555963CC665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8B16B4-F753-4ACD-847D-7D272E309D2B}"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900A3F-0D37-46BD-9912-555963CC665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42853"/>
            <a:ext cx="7772400" cy="571504"/>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zh-CN" alt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仿宋_GB2312" panose="02010609030101010101" pitchFamily="49" charset="-122"/>
                <a:ea typeface="仿宋_GB2312" panose="02010609030101010101" pitchFamily="49" charset="-122"/>
              </a:rPr>
              <a:t>浮梁县临时救助行政确认流程图</a:t>
            </a:r>
            <a:endParaRPr lang="zh-CN" alt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仿宋_GB2312" panose="02010609030101010101" pitchFamily="49" charset="-122"/>
              <a:ea typeface="仿宋_GB2312" panose="02010609030101010101" pitchFamily="49" charset="-122"/>
            </a:endParaRPr>
          </a:p>
        </p:txBody>
      </p:sp>
      <p:sp>
        <p:nvSpPr>
          <p:cNvPr id="3" name="副标题 2"/>
          <p:cNvSpPr>
            <a:spLocks noGrp="1"/>
          </p:cNvSpPr>
          <p:nvPr>
            <p:ph type="subTitle" idx="1"/>
          </p:nvPr>
        </p:nvSpPr>
        <p:spPr>
          <a:xfrm>
            <a:off x="0" y="1071546"/>
            <a:ext cx="8786874" cy="285752"/>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a:r>
              <a:rPr lang="zh-CN" altLang="en-US" sz="1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仿宋_GB2312" panose="02010609030101010101" pitchFamily="49" charset="-122"/>
                <a:ea typeface="仿宋_GB2312" panose="02010609030101010101" pitchFamily="49" charset="-122"/>
              </a:rPr>
              <a:t>     申请临时救助，应该以家庭为单位，由户主或者其代理人以户主的名义向户籍所在地乡镇人民政府提出书面申请。</a:t>
            </a:r>
            <a:endParaRPr lang="zh-CN" altLang="en-US" sz="1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仿宋_GB2312" panose="02010609030101010101" pitchFamily="49" charset="-122"/>
              <a:ea typeface="仿宋_GB2312" panose="02010609030101010101" pitchFamily="49" charset="-122"/>
            </a:endParaRPr>
          </a:p>
        </p:txBody>
      </p:sp>
      <p:sp>
        <p:nvSpPr>
          <p:cNvPr id="7" name="副标题 2"/>
          <p:cNvSpPr txBox="1"/>
          <p:nvPr/>
        </p:nvSpPr>
        <p:spPr>
          <a:xfrm>
            <a:off x="1643042" y="2357430"/>
            <a:ext cx="1571636" cy="500066"/>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提供申请书、授权核查书等相关书面材料。</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sp>
        <p:nvSpPr>
          <p:cNvPr id="13" name="副标题 2"/>
          <p:cNvSpPr txBox="1"/>
          <p:nvPr/>
        </p:nvSpPr>
        <p:spPr>
          <a:xfrm>
            <a:off x="4857752" y="2285992"/>
            <a:ext cx="2071702" cy="500066"/>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经初审、入户调查、民主听证等情况后，形成相关材料。</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sp>
        <p:nvSpPr>
          <p:cNvPr id="31" name="流程图: 过程 30"/>
          <p:cNvSpPr/>
          <p:nvPr/>
        </p:nvSpPr>
        <p:spPr>
          <a:xfrm>
            <a:off x="214282" y="2714620"/>
            <a:ext cx="1214446" cy="571504"/>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申请人</a:t>
            </a:r>
            <a:endParaRPr lang="zh-CN" alt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2" name="流程图: 过程 31"/>
          <p:cNvSpPr/>
          <p:nvPr/>
        </p:nvSpPr>
        <p:spPr>
          <a:xfrm>
            <a:off x="3428992" y="2714620"/>
            <a:ext cx="1285884" cy="571504"/>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6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乡镇受理申请</a:t>
            </a:r>
            <a:endParaRPr lang="zh-CN" altLang="en-US" sz="160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4" name="流程图: 过程 33"/>
          <p:cNvSpPr/>
          <p:nvPr/>
        </p:nvSpPr>
        <p:spPr>
          <a:xfrm>
            <a:off x="7143768" y="2571744"/>
            <a:ext cx="1857388" cy="714380"/>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6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县级民政局救助部门、核对部门</a:t>
            </a:r>
            <a:endParaRPr lang="zh-CN" altLang="en-US" sz="160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cxnSp>
        <p:nvCxnSpPr>
          <p:cNvPr id="39" name="直接箭头连接符 38"/>
          <p:cNvCxnSpPr/>
          <p:nvPr/>
        </p:nvCxnSpPr>
        <p:spPr>
          <a:xfrm>
            <a:off x="1571604" y="3000372"/>
            <a:ext cx="178595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1" name="直接箭头连接符 40"/>
          <p:cNvCxnSpPr/>
          <p:nvPr/>
        </p:nvCxnSpPr>
        <p:spPr>
          <a:xfrm>
            <a:off x="5000628" y="5929330"/>
            <a:ext cx="2143140" cy="1588"/>
          </a:xfrm>
          <a:prstGeom prst="bentConnector3">
            <a:avLst>
              <a:gd name="adj1" fmla="val 50000"/>
            </a:avLst>
          </a:prstGeom>
          <a:ln>
            <a:tailEnd type="arrow"/>
          </a:ln>
        </p:spPr>
        <p:style>
          <a:lnRef idx="3">
            <a:schemeClr val="accent2"/>
          </a:lnRef>
          <a:fillRef idx="0">
            <a:schemeClr val="accent2"/>
          </a:fillRef>
          <a:effectRef idx="2">
            <a:schemeClr val="accent2"/>
          </a:effectRef>
          <a:fontRef idx="minor">
            <a:schemeClr val="tx1"/>
          </a:fontRef>
        </p:style>
      </p:cxnSp>
      <p:cxnSp>
        <p:nvCxnSpPr>
          <p:cNvPr id="55" name="直接连接符 54"/>
          <p:cNvCxnSpPr/>
          <p:nvPr/>
        </p:nvCxnSpPr>
        <p:spPr>
          <a:xfrm rot="5400000">
            <a:off x="7144562" y="3642520"/>
            <a:ext cx="571504"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57" name="直接连接符 56"/>
          <p:cNvCxnSpPr/>
          <p:nvPr/>
        </p:nvCxnSpPr>
        <p:spPr>
          <a:xfrm rot="10800000">
            <a:off x="4071934" y="3929066"/>
            <a:ext cx="3357586"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62" name="直接箭头连接符 61"/>
          <p:cNvCxnSpPr/>
          <p:nvPr/>
        </p:nvCxnSpPr>
        <p:spPr>
          <a:xfrm rot="5400000" flipH="1" flipV="1">
            <a:off x="3786976" y="3642520"/>
            <a:ext cx="571504"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64" name="副标题 2"/>
          <p:cNvSpPr txBox="1"/>
          <p:nvPr/>
        </p:nvSpPr>
        <p:spPr>
          <a:xfrm>
            <a:off x="4857752" y="3357562"/>
            <a:ext cx="2357454" cy="35719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提出审批意见</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cxnSp>
        <p:nvCxnSpPr>
          <p:cNvPr id="26" name="直接箭头连接符 25"/>
          <p:cNvCxnSpPr/>
          <p:nvPr/>
        </p:nvCxnSpPr>
        <p:spPr>
          <a:xfrm rot="5400000">
            <a:off x="6930248" y="4428338"/>
            <a:ext cx="1999470" cy="79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7" name="直接箭头连接符 26"/>
          <p:cNvCxnSpPr/>
          <p:nvPr/>
        </p:nvCxnSpPr>
        <p:spPr>
          <a:xfrm rot="5400000" flipH="1" flipV="1">
            <a:off x="7323157" y="4392619"/>
            <a:ext cx="1928826"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3" name="流程图: 过程 32"/>
          <p:cNvSpPr/>
          <p:nvPr/>
        </p:nvSpPr>
        <p:spPr>
          <a:xfrm>
            <a:off x="7215206" y="5500702"/>
            <a:ext cx="1714512" cy="571504"/>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6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地市民政局救助部门、核对部门</a:t>
            </a:r>
            <a:endParaRPr lang="zh-CN" altLang="en-US" sz="160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5" name="副标题 2"/>
          <p:cNvSpPr txBox="1"/>
          <p:nvPr/>
        </p:nvSpPr>
        <p:spPr>
          <a:xfrm>
            <a:off x="7143768" y="4214818"/>
            <a:ext cx="714380" cy="100013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发起家庭经济状况核对。</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sp>
        <p:nvSpPr>
          <p:cNvPr id="36" name="副标题 2"/>
          <p:cNvSpPr txBox="1"/>
          <p:nvPr/>
        </p:nvSpPr>
        <p:spPr>
          <a:xfrm>
            <a:off x="8358214" y="4214818"/>
            <a:ext cx="785786" cy="100013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反馈核查结果。供救助部门参考</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sp>
        <p:nvSpPr>
          <p:cNvPr id="38" name="流程图: 过程 37"/>
          <p:cNvSpPr/>
          <p:nvPr/>
        </p:nvSpPr>
        <p:spPr>
          <a:xfrm>
            <a:off x="2071670" y="5572140"/>
            <a:ext cx="2786082" cy="571504"/>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6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省民政厅居民家庭状况核对中心</a:t>
            </a:r>
            <a:endParaRPr lang="zh-CN" altLang="en-US" sz="160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cxnSp>
        <p:nvCxnSpPr>
          <p:cNvPr id="47" name="直接箭头连接符 46"/>
          <p:cNvCxnSpPr/>
          <p:nvPr/>
        </p:nvCxnSpPr>
        <p:spPr>
          <a:xfrm rot="10800000">
            <a:off x="5000628" y="5643578"/>
            <a:ext cx="2071702"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56" name="副标题 2"/>
          <p:cNvSpPr txBox="1"/>
          <p:nvPr/>
        </p:nvSpPr>
        <p:spPr>
          <a:xfrm>
            <a:off x="5214942" y="5143512"/>
            <a:ext cx="1428760" cy="28575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提出核查申请</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sp>
        <p:nvSpPr>
          <p:cNvPr id="58" name="副标题 2"/>
          <p:cNvSpPr txBox="1"/>
          <p:nvPr/>
        </p:nvSpPr>
        <p:spPr>
          <a:xfrm>
            <a:off x="5286380" y="6072206"/>
            <a:ext cx="1428760" cy="28575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反馈核查情况</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cxnSp>
        <p:nvCxnSpPr>
          <p:cNvPr id="60" name="直接连接符 59"/>
          <p:cNvCxnSpPr/>
          <p:nvPr/>
        </p:nvCxnSpPr>
        <p:spPr>
          <a:xfrm rot="5400000">
            <a:off x="7358876" y="3713958"/>
            <a:ext cx="71438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65" name="直接连接符 64"/>
          <p:cNvCxnSpPr/>
          <p:nvPr/>
        </p:nvCxnSpPr>
        <p:spPr>
          <a:xfrm rot="10800000">
            <a:off x="928662" y="4071942"/>
            <a:ext cx="678661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71" name="直接箭头连接符 70"/>
          <p:cNvCxnSpPr/>
          <p:nvPr/>
        </p:nvCxnSpPr>
        <p:spPr>
          <a:xfrm rot="5400000" flipH="1" flipV="1">
            <a:off x="643704" y="3785396"/>
            <a:ext cx="571504"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72" name="直接箭头连接符 40"/>
          <p:cNvCxnSpPr/>
          <p:nvPr/>
        </p:nvCxnSpPr>
        <p:spPr>
          <a:xfrm>
            <a:off x="4786314" y="3000372"/>
            <a:ext cx="2143140" cy="1588"/>
          </a:xfrm>
          <a:prstGeom prst="bentConnector3">
            <a:avLst>
              <a:gd name="adj1" fmla="val 50000"/>
            </a:avLst>
          </a:prstGeom>
          <a:ln>
            <a:tailEnd type="arrow"/>
          </a:ln>
        </p:spPr>
        <p:style>
          <a:lnRef idx="3">
            <a:schemeClr val="accent2"/>
          </a:lnRef>
          <a:fillRef idx="0">
            <a:schemeClr val="accent2"/>
          </a:fillRef>
          <a:effectRef idx="2">
            <a:schemeClr val="accent2"/>
          </a:effectRef>
          <a:fontRef idx="minor">
            <a:schemeClr val="tx1"/>
          </a:fontRef>
        </p:style>
      </p:cxnSp>
      <p:sp>
        <p:nvSpPr>
          <p:cNvPr id="73" name="矩形 72"/>
          <p:cNvSpPr/>
          <p:nvPr/>
        </p:nvSpPr>
        <p:spPr>
          <a:xfrm>
            <a:off x="1714480" y="3071810"/>
            <a:ext cx="1500198" cy="285752"/>
          </a:xfrm>
          <a:prstGeom prst="rect">
            <a:avLst/>
          </a:prstGeom>
          <a:noFill/>
        </p:spPr>
        <p:txBody>
          <a:bodyPr wrap="square" lIns="91440" tIns="45720" rIns="91440" bIns="45720">
            <a:spAutoFit/>
          </a:bodyPr>
          <a:lstStyle/>
          <a:p>
            <a:pPr algn="ctr"/>
            <a:r>
              <a:rPr lang="zh-CN" altLang="en-US" sz="12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信息系统传输</a:t>
            </a:r>
            <a:endParaRPr lang="zh-CN" altLang="en-US" sz="12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74" name="矩形 73"/>
          <p:cNvSpPr/>
          <p:nvPr/>
        </p:nvSpPr>
        <p:spPr>
          <a:xfrm>
            <a:off x="5000628" y="3071810"/>
            <a:ext cx="1500198" cy="285752"/>
          </a:xfrm>
          <a:prstGeom prst="rect">
            <a:avLst/>
          </a:prstGeom>
          <a:noFill/>
        </p:spPr>
        <p:txBody>
          <a:bodyPr wrap="square" lIns="91440" tIns="45720" rIns="91440" bIns="45720">
            <a:spAutoFit/>
          </a:bodyPr>
          <a:lstStyle/>
          <a:p>
            <a:pPr algn="ctr"/>
            <a:r>
              <a:rPr lang="zh-CN" altLang="en-US" sz="12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信息系统传输</a:t>
            </a:r>
            <a:endParaRPr lang="zh-CN" altLang="en-US" sz="12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75" name="矩形 74"/>
          <p:cNvSpPr/>
          <p:nvPr/>
        </p:nvSpPr>
        <p:spPr>
          <a:xfrm>
            <a:off x="5286380" y="5643578"/>
            <a:ext cx="1500198" cy="285752"/>
          </a:xfrm>
          <a:prstGeom prst="rect">
            <a:avLst/>
          </a:prstGeom>
          <a:noFill/>
        </p:spPr>
        <p:txBody>
          <a:bodyPr wrap="square" lIns="91440" tIns="45720" rIns="91440" bIns="45720">
            <a:spAutoFit/>
          </a:bodyPr>
          <a:lstStyle/>
          <a:p>
            <a:pPr algn="ctr"/>
            <a:r>
              <a:rPr lang="zh-CN" altLang="en-US" sz="12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信息系统传输</a:t>
            </a:r>
            <a:endParaRPr lang="zh-CN" altLang="en-US" sz="12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76" name="矩形 75"/>
          <p:cNvSpPr/>
          <p:nvPr/>
        </p:nvSpPr>
        <p:spPr>
          <a:xfrm>
            <a:off x="7929586" y="3786190"/>
            <a:ext cx="357190" cy="1200329"/>
          </a:xfrm>
          <a:prstGeom prst="rect">
            <a:avLst/>
          </a:prstGeom>
          <a:noFill/>
        </p:spPr>
        <p:txBody>
          <a:bodyPr wrap="square" lIns="91440" tIns="45720" rIns="91440" bIns="45720">
            <a:spAutoFit/>
          </a:bodyPr>
          <a:lstStyle/>
          <a:p>
            <a:pPr algn="ctr"/>
            <a:r>
              <a:rPr lang="zh-CN" altLang="en-US" sz="12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信息系统传输</a:t>
            </a:r>
            <a:endParaRPr lang="zh-CN" altLang="en-US" sz="12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77" name="副标题 2"/>
          <p:cNvSpPr txBox="1"/>
          <p:nvPr/>
        </p:nvSpPr>
        <p:spPr>
          <a:xfrm>
            <a:off x="1000100" y="4143380"/>
            <a:ext cx="4071966" cy="571504"/>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rPr>
              <a:t>制作发放表提交至同级财政部门拨付，</a:t>
            </a:r>
            <a:endParaRPr kumimoji="0" lang="en-US" altLang="zh-CN"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lang="zh-CN" altLang="en-US" sz="1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仿宋_GB2312" panose="02010609030101010101" pitchFamily="49" charset="-122"/>
                <a:ea typeface="仿宋_GB2312" panose="02010609030101010101" pitchFamily="49" charset="-122"/>
              </a:rPr>
              <a:t>通过银行账户（财政一卡通）发放给救助对象</a:t>
            </a:r>
            <a:endParaRPr kumimoji="0" lang="zh-CN" altLang="en-US" sz="1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仿宋_GB2312" panose="02010609030101010101" pitchFamily="49" charset="-122"/>
              <a:ea typeface="仿宋_GB2312" panose="02010609030101010101" pitchFamily="49" charset="-122"/>
              <a:cs typeface="+mn-cs"/>
            </a:endParaRPr>
          </a:p>
        </p:txBody>
      </p:sp>
    </p:spTree>
  </p:cSld>
  <p:clrMapOvr>
    <a:masterClrMapping/>
  </p:clrMapOvr>
</p:sld>
</file>

<file path=ppt/tags/tag1.xml><?xml version="1.0" encoding="utf-8"?>
<p:tagLst xmlns:p="http://schemas.openxmlformats.org/presentationml/2006/main">
  <p:tag name="KSO_WPP_MARK_KEY" val="3f17c5d0-ab35-450f-b435-204ea2f97d06"/>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268</Words>
  <Application>WPS 演示</Application>
  <PresentationFormat>全屏显示(4:3)</PresentationFormat>
  <Paragraphs>39</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Arial</vt:lpstr>
      <vt:lpstr>宋体</vt:lpstr>
      <vt:lpstr>Wingdings</vt:lpstr>
      <vt:lpstr>仿宋_GB2312</vt:lpstr>
      <vt:lpstr>Calibri</vt:lpstr>
      <vt:lpstr>微软雅黑</vt:lpstr>
      <vt:lpstr>Arial Unicode MS</vt:lpstr>
      <vt:lpstr>Office 主题</vt:lpstr>
      <vt:lpstr>浮梁县临时救助行政确认流程图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景德镇市医疗救助工作流程图</dc:title>
  <dc:creator>mzj-jzb</dc:creator>
  <cp:lastModifiedBy>打字室小张（县民政局）</cp:lastModifiedBy>
  <cp:revision>18</cp:revision>
  <dcterms:created xsi:type="dcterms:W3CDTF">2016-12-12T01:39:00Z</dcterms:created>
  <dcterms:modified xsi:type="dcterms:W3CDTF">2022-10-28T08:22:27Z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2052-11.1.0.12598</vt:lpwstr>
  </property>
  <property fmtid="{D5CDD505-2E9C-101B-9397-08002B2CF9AE}" pid="3" name="ICV">
    <vt:lpwstr>7F7F6B1A397449C39F643269B2BF76D6</vt:lpwstr>
  </property>
</Properties>
</file>